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4.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76" r:id="rId4"/>
    <p:sldMasterId id="2147484368" r:id="rId5"/>
    <p:sldMasterId id="2147484382" r:id="rId6"/>
    <p:sldMasterId id="2147484389" r:id="rId7"/>
    <p:sldMasterId id="2147484402" r:id="rId8"/>
  </p:sldMasterIdLst>
  <p:notesMasterIdLst>
    <p:notesMasterId r:id="rId41"/>
  </p:notesMasterIdLst>
  <p:handoutMasterIdLst>
    <p:handoutMasterId r:id="rId42"/>
  </p:handoutMasterIdLst>
  <p:sldIdLst>
    <p:sldId id="1503" r:id="rId9"/>
    <p:sldId id="1545" r:id="rId10"/>
    <p:sldId id="1542" r:id="rId11"/>
    <p:sldId id="1505" r:id="rId12"/>
    <p:sldId id="1543" r:id="rId13"/>
    <p:sldId id="1514" r:id="rId14"/>
    <p:sldId id="1501" r:id="rId15"/>
    <p:sldId id="1546" r:id="rId16"/>
    <p:sldId id="1547" r:id="rId17"/>
    <p:sldId id="1548" r:id="rId18"/>
    <p:sldId id="1515" r:id="rId19"/>
    <p:sldId id="1520" r:id="rId20"/>
    <p:sldId id="1511" r:id="rId21"/>
    <p:sldId id="1523" r:id="rId22"/>
    <p:sldId id="1521" r:id="rId23"/>
    <p:sldId id="1524" r:id="rId24"/>
    <p:sldId id="1525" r:id="rId25"/>
    <p:sldId id="1526" r:id="rId26"/>
    <p:sldId id="1527" r:id="rId27"/>
    <p:sldId id="1528" r:id="rId28"/>
    <p:sldId id="1540" r:id="rId29"/>
    <p:sldId id="1529" r:id="rId30"/>
    <p:sldId id="1530" r:id="rId31"/>
    <p:sldId id="1531" r:id="rId32"/>
    <p:sldId id="1532" r:id="rId33"/>
    <p:sldId id="1534" r:id="rId34"/>
    <p:sldId id="1535" r:id="rId35"/>
    <p:sldId id="1551" r:id="rId36"/>
    <p:sldId id="1516" r:id="rId37"/>
    <p:sldId id="1536" r:id="rId38"/>
    <p:sldId id="1539" r:id="rId39"/>
    <p:sldId id="1502" r:id="rId4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CF2"/>
    <a:srgbClr val="002864"/>
    <a:srgbClr val="002050"/>
    <a:srgbClr val="FFCC00"/>
    <a:srgbClr val="005AA1"/>
    <a:srgbClr val="FCB713"/>
    <a:srgbClr val="0078D7"/>
    <a:srgbClr val="0D7595"/>
    <a:srgbClr val="5ACBF0"/>
    <a:srgbClr val="003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46" autoAdjust="0"/>
    <p:restoredTop sz="79002" autoAdjust="0"/>
  </p:normalViewPr>
  <p:slideViewPr>
    <p:cSldViewPr snapToGrid="0">
      <p:cViewPr varScale="1">
        <p:scale>
          <a:sx n="60" d="100"/>
          <a:sy n="60" d="100"/>
        </p:scale>
        <p:origin x="852" y="72"/>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7" d="100"/>
          <a:sy n="87" d="100"/>
        </p:scale>
        <p:origin x="384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commentAuthors" Target="commentAuthors.xml"/></Relationships>
</file>

<file path=ppt/diagrams/_rels/data2.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image" Target="../media/image23.png"/><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diagrams/_rels/data3.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image" Target="../media/image23.png"/><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diagrams/_rels/drawing2.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image" Target="../media/image23.png"/><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diagrams/_rels/drawing3.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image" Target="../media/image23.png"/><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3" csCatId="mainScheme" phldr="1"/>
      <dgm:spPr/>
      <dgm:t>
        <a:bodyPr/>
        <a:lstStyle/>
        <a:p>
          <a:endParaRPr lang="en-US"/>
        </a:p>
      </dgm:t>
    </dgm:pt>
    <dgm:pt modelId="{0FF8BA2A-500B-413D-8B7A-0FD72A53075A}">
      <dgm:prSet phldrT="[Text]" custT="1"/>
      <dgm:spPr/>
      <dgm:t>
        <a:bodyPr/>
        <a:lstStyle/>
        <a:p>
          <a:pPr algn="ctr"/>
          <a:r>
            <a:rPr lang="en-US" sz="2800" dirty="0">
              <a:latin typeface="+mj-lt"/>
            </a:rPr>
            <a:t>Business Understanding</a:t>
          </a:r>
        </a:p>
      </dgm:t>
    </dgm:pt>
    <dgm:pt modelId="{A445CB5E-895F-4150-B184-2C8283752FC5}" type="parTrans" cxnId="{A346880C-19BB-492E-86E8-A5888A7956E2}">
      <dgm:prSet/>
      <dgm:spPr/>
      <dgm:t>
        <a:bodyPr/>
        <a:lstStyle/>
        <a:p>
          <a:endParaRPr lang="en-US">
            <a:latin typeface="+mj-lt"/>
          </a:endParaRPr>
        </a:p>
      </dgm:t>
    </dgm:pt>
    <dgm:pt modelId="{F4903262-3BB8-4A76-A3AA-54C0993BC220}" type="sibTrans" cxnId="{A346880C-19BB-492E-86E8-A5888A7956E2}">
      <dgm:prSet/>
      <dgm:spPr/>
      <dgm:t>
        <a:bodyPr/>
        <a:lstStyle/>
        <a:p>
          <a:endParaRPr lang="en-US">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a:latin typeface="+mj-lt"/>
          </a:endParaRPr>
        </a:p>
      </dgm:t>
    </dgm:pt>
    <dgm:pt modelId="{C3FF912E-6EAA-40C0-8E91-AAAED8175040}" type="sibTrans" cxnId="{B844C6F1-2818-4F3A-97BB-A513A7A6487D}">
      <dgm:prSet/>
      <dgm:spPr/>
      <dgm:t>
        <a:bodyPr/>
        <a:lstStyle/>
        <a:p>
          <a:endParaRPr lang="en-US">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a:latin typeface="+mj-lt"/>
          </a:endParaRPr>
        </a:p>
      </dgm:t>
    </dgm:pt>
    <dgm:pt modelId="{C70C4ADA-4F3B-4BCA-9873-A32F1BD4BEED}" type="sibTrans" cxnId="{220E0694-B595-46BE-BDB9-2B1763BF7F42}">
      <dgm:prSet/>
      <dgm:spPr/>
      <dgm:t>
        <a:bodyPr/>
        <a:lstStyle/>
        <a:p>
          <a:endParaRPr lang="en-US">
            <a:latin typeface="+mj-lt"/>
          </a:endParaRPr>
        </a:p>
      </dgm:t>
    </dgm:pt>
    <dgm:pt modelId="{F1A8E0FB-6830-44B9-AD5D-2C6541803F4D}">
      <dgm:prSet phldrT="[Text]" custT="1"/>
      <dgm:spPr/>
      <dgm:t>
        <a:bodyPr/>
        <a:lstStyle/>
        <a:p>
          <a:pPr algn="ctr"/>
          <a:r>
            <a:rPr lang="en-US" sz="2800" dirty="0">
              <a:latin typeface="+mj-lt"/>
            </a:rPr>
            <a:t>Data Acquisition and Understanding</a:t>
          </a:r>
        </a:p>
      </dgm:t>
    </dgm:pt>
    <dgm:pt modelId="{BA9882FF-0D62-440B-AE35-07B5440B7352}" type="parTrans" cxnId="{DA864F5A-43C0-4EAB-ACD8-C653DCDBC285}">
      <dgm:prSet/>
      <dgm:spPr/>
      <dgm:t>
        <a:bodyPr/>
        <a:lstStyle/>
        <a:p>
          <a:endParaRPr lang="en-US">
            <a:latin typeface="+mj-lt"/>
          </a:endParaRPr>
        </a:p>
      </dgm:t>
    </dgm:pt>
    <dgm:pt modelId="{BE3BCC92-A824-45B0-AD74-589AA75A91ED}" type="sibTrans" cxnId="{DA864F5A-43C0-4EAB-ACD8-C653DCDBC285}">
      <dgm:prSet/>
      <dgm:spPr/>
      <dgm:t>
        <a:bodyPr/>
        <a:lstStyle/>
        <a:p>
          <a:endParaRPr lang="en-US">
            <a:latin typeface="+mj-lt"/>
          </a:endParaRPr>
        </a:p>
      </dgm:t>
    </dgm:pt>
    <dgm:pt modelId="{6DCAF490-84DF-45AB-95F8-850141BC8BDF}">
      <dgm:prSet phldrT="[Text]" custT="1"/>
      <dgm:spPr/>
      <dgm:t>
        <a:bodyPr/>
        <a:lstStyle/>
        <a:p>
          <a:r>
            <a:rPr lang="en-US" sz="2000" dirty="0">
              <a:latin typeface="+mj-lt"/>
            </a:rPr>
            <a:t>Ingest Data</a:t>
          </a:r>
        </a:p>
      </dgm:t>
    </dgm:pt>
    <dgm:pt modelId="{313354FE-947E-4C91-850E-55158EB5406E}" type="parTrans" cxnId="{DB01149F-013B-4AAC-83B8-EA5A02812FB1}">
      <dgm:prSet/>
      <dgm:spPr/>
      <dgm:t>
        <a:bodyPr/>
        <a:lstStyle/>
        <a:p>
          <a:endParaRPr lang="en-US">
            <a:latin typeface="+mj-lt"/>
          </a:endParaRPr>
        </a:p>
      </dgm:t>
    </dgm:pt>
    <dgm:pt modelId="{263CB43B-A0A5-48BB-9C20-6635267C3C22}" type="sibTrans" cxnId="{DB01149F-013B-4AAC-83B8-EA5A02812FB1}">
      <dgm:prSet/>
      <dgm:spPr/>
      <dgm:t>
        <a:bodyPr/>
        <a:lstStyle/>
        <a:p>
          <a:endParaRPr lang="en-US">
            <a:latin typeface="+mj-lt"/>
          </a:endParaRPr>
        </a:p>
      </dgm:t>
    </dgm:pt>
    <dgm:pt modelId="{FFA8810D-171E-4ADC-9CA8-AD57E9D504B9}">
      <dgm:prSet phldrT="[Text]" custT="1"/>
      <dgm:spPr/>
      <dgm:t>
        <a:bodyPr/>
        <a:lstStyle/>
        <a:p>
          <a:r>
            <a:rPr lang="en-US" sz="2000" dirty="0">
              <a:latin typeface="+mj-lt"/>
            </a:rPr>
            <a:t>Explore Data</a:t>
          </a:r>
        </a:p>
      </dgm:t>
    </dgm:pt>
    <dgm:pt modelId="{5D65951A-CE03-4794-9B2D-0A910A6F7FFB}" type="parTrans" cxnId="{E0CB53AF-1846-4839-A817-1BC95F8C73F9}">
      <dgm:prSet/>
      <dgm:spPr/>
      <dgm:t>
        <a:bodyPr/>
        <a:lstStyle/>
        <a:p>
          <a:endParaRPr lang="en-US">
            <a:latin typeface="+mj-lt"/>
          </a:endParaRPr>
        </a:p>
      </dgm:t>
    </dgm:pt>
    <dgm:pt modelId="{39C8D19E-6ADE-404A-843B-5F7020E72704}" type="sibTrans" cxnId="{E0CB53AF-1846-4839-A817-1BC95F8C73F9}">
      <dgm:prSet/>
      <dgm:spPr/>
      <dgm:t>
        <a:bodyPr/>
        <a:lstStyle/>
        <a:p>
          <a:endParaRPr lang="en-US">
            <a:latin typeface="+mj-lt"/>
          </a:endParaRPr>
        </a:p>
      </dgm:t>
    </dgm:pt>
    <dgm:pt modelId="{D66E06A0-8A7E-4EC6-8113-DDE9A8B91FA6}">
      <dgm:prSet phldrT="[Text]" custT="1"/>
      <dgm:spPr/>
      <dgm:t>
        <a:bodyPr/>
        <a:lstStyle/>
        <a:p>
          <a:pPr algn="ctr"/>
          <a:r>
            <a:rPr lang="en-US" sz="2800" dirty="0">
              <a:latin typeface="+mj-lt"/>
            </a:rPr>
            <a:t>Modeling</a:t>
          </a:r>
        </a:p>
      </dgm:t>
    </dgm:pt>
    <dgm:pt modelId="{C867E6D7-68AF-43C6-9E80-BCCDD787550D}" type="parTrans" cxnId="{BEEC91A6-BF3F-4E21-859A-6D47ACAB8869}">
      <dgm:prSet/>
      <dgm:spPr/>
      <dgm:t>
        <a:bodyPr/>
        <a:lstStyle/>
        <a:p>
          <a:endParaRPr lang="en-US">
            <a:latin typeface="+mj-lt"/>
          </a:endParaRPr>
        </a:p>
      </dgm:t>
    </dgm:pt>
    <dgm:pt modelId="{4B0A02DB-F299-4AF6-A72B-B326FF7FE0BF}" type="sibTrans" cxnId="{BEEC91A6-BF3F-4E21-859A-6D47ACAB8869}">
      <dgm:prSet/>
      <dgm:spPr/>
      <dgm:t>
        <a:bodyPr/>
        <a:lstStyle/>
        <a:p>
          <a:endParaRPr lang="en-US">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a:latin typeface="+mj-lt"/>
          </a:endParaRPr>
        </a:p>
      </dgm:t>
    </dgm:pt>
    <dgm:pt modelId="{1759AAC5-ADE9-4C55-8CBC-F1BA87C7A449}" type="sibTrans" cxnId="{61EC2C2C-336E-4152-BF38-E133255426BA}">
      <dgm:prSet/>
      <dgm:spPr/>
      <dgm:t>
        <a:bodyPr/>
        <a:lstStyle/>
        <a:p>
          <a:endParaRPr lang="en-US">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a:latin typeface="+mj-lt"/>
          </a:endParaRPr>
        </a:p>
      </dgm:t>
    </dgm:pt>
    <dgm:pt modelId="{7ECF0E78-DA31-4B08-B8BA-D36DB4135973}" type="sibTrans" cxnId="{F0686254-8BC6-438F-8EFC-387D3C1B4582}">
      <dgm:prSet/>
      <dgm:spPr/>
      <dgm:t>
        <a:bodyPr/>
        <a:lstStyle/>
        <a:p>
          <a:endParaRPr lang="en-US">
            <a:latin typeface="+mj-lt"/>
          </a:endParaRPr>
        </a:p>
      </dgm:t>
    </dgm:pt>
    <dgm:pt modelId="{31989D70-38F8-40B4-A5B4-5B64244B04DB}">
      <dgm:prSet phldrT="[Text]" custT="1"/>
      <dgm:spPr/>
      <dgm:t>
        <a:bodyPr/>
        <a:lstStyle/>
        <a:p>
          <a:pPr algn="ctr"/>
          <a:r>
            <a:rPr lang="en-US" sz="2800" dirty="0">
              <a:latin typeface="+mj-lt"/>
            </a:rPr>
            <a:t>Deployment</a:t>
          </a:r>
        </a:p>
      </dgm:t>
    </dgm:pt>
    <dgm:pt modelId="{E572721F-5C44-451C-B622-59B69949FB6F}" type="parTrans" cxnId="{991DC740-DAA8-4D0F-9BAB-A0D216E7CC9C}">
      <dgm:prSet/>
      <dgm:spPr/>
      <dgm:t>
        <a:bodyPr/>
        <a:lstStyle/>
        <a:p>
          <a:endParaRPr lang="en-US">
            <a:latin typeface="+mj-lt"/>
          </a:endParaRPr>
        </a:p>
      </dgm:t>
    </dgm:pt>
    <dgm:pt modelId="{FF3730C5-5E1C-4ACF-986C-1F8BDC2A87DC}" type="sibTrans" cxnId="{991DC740-DAA8-4D0F-9BAB-A0D216E7CC9C}">
      <dgm:prSet/>
      <dgm:spPr/>
      <dgm:t>
        <a:bodyPr/>
        <a:lstStyle/>
        <a:p>
          <a:endParaRPr lang="en-US">
            <a:latin typeface="+mj-lt"/>
          </a:endParaRPr>
        </a:p>
      </dgm:t>
    </dgm:pt>
    <dgm:pt modelId="{75DF6D0E-EF2D-4899-8D56-11F561E3DB25}">
      <dgm:prSet phldrT="[Text]" custT="1"/>
      <dgm:spPr/>
      <dgm:t>
        <a:bodyPr/>
        <a:lstStyle/>
        <a:p>
          <a:pPr algn="ctr"/>
          <a:r>
            <a:rPr lang="en-US" sz="2800" dirty="0">
              <a:latin typeface="+mj-lt"/>
            </a:rPr>
            <a:t>Customer Acceptance</a:t>
          </a:r>
        </a:p>
      </dgm:t>
    </dgm:pt>
    <dgm:pt modelId="{510C85D3-5932-4392-B61F-F44832C002FA}" type="parTrans" cxnId="{6D864F09-96B6-4444-95BB-D36241D055AD}">
      <dgm:prSet/>
      <dgm:spPr/>
      <dgm:t>
        <a:bodyPr/>
        <a:lstStyle/>
        <a:p>
          <a:endParaRPr lang="en-US">
            <a:latin typeface="+mj-lt"/>
          </a:endParaRPr>
        </a:p>
      </dgm:t>
    </dgm:pt>
    <dgm:pt modelId="{EEE1824F-AA0C-4316-B13D-ED5B6C4A0BFF}" type="sibTrans" cxnId="{6D864F09-96B6-4444-95BB-D36241D055AD}">
      <dgm:prSet/>
      <dgm:spPr/>
      <dgm:t>
        <a:bodyPr/>
        <a:lstStyle/>
        <a:p>
          <a:endParaRPr lang="en-US">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a:latin typeface="+mj-lt"/>
          </a:endParaRPr>
        </a:p>
      </dgm:t>
    </dgm:pt>
    <dgm:pt modelId="{71EEF2D0-2FC1-4663-8EEF-F8400FED6EFD}" type="sibTrans" cxnId="{F9E74B76-F3C8-474B-BE2E-672A4119380A}">
      <dgm:prSet/>
      <dgm:spPr/>
      <dgm:t>
        <a:bodyPr/>
        <a:lstStyle/>
        <a:p>
          <a:endParaRPr lang="en-US">
            <a:latin typeface="+mj-lt"/>
          </a:endParaRPr>
        </a:p>
      </dgm:t>
    </dgm:pt>
    <dgm:pt modelId="{0EBDD81E-61F5-4638-8D23-E64C5784A7CF}">
      <dgm:prSet phldrT="[Text]" custT="1"/>
      <dgm:spPr/>
      <dgm:t>
        <a:bodyPr/>
        <a:lstStyle/>
        <a:p>
          <a:r>
            <a:rPr lang="en-US" sz="2000" dirty="0">
              <a:latin typeface="+mj-lt"/>
            </a:rPr>
            <a:t>Testing and Validation</a:t>
          </a:r>
        </a:p>
      </dgm:t>
    </dgm:pt>
    <dgm:pt modelId="{5BB68B6B-2470-4B4F-B825-03319C46AB79}" type="parTrans" cxnId="{0652195D-79AA-41CB-A507-64DF25821FDC}">
      <dgm:prSet/>
      <dgm:spPr/>
      <dgm:t>
        <a:bodyPr/>
        <a:lstStyle/>
        <a:p>
          <a:endParaRPr lang="en-US">
            <a:latin typeface="+mj-lt"/>
          </a:endParaRPr>
        </a:p>
      </dgm:t>
    </dgm:pt>
    <dgm:pt modelId="{91158606-88ED-478A-99A3-FF66895B49FF}" type="sibTrans" cxnId="{0652195D-79AA-41CB-A507-64DF25821FDC}">
      <dgm:prSet/>
      <dgm:spPr/>
      <dgm:t>
        <a:bodyPr/>
        <a:lstStyle/>
        <a:p>
          <a:endParaRPr lang="en-US">
            <a:latin typeface="+mj-lt"/>
          </a:endParaRPr>
        </a:p>
      </dgm:t>
    </dgm:pt>
    <dgm:pt modelId="{8A560357-68DD-41D8-841B-C94F1FF7F8C1}">
      <dgm:prSet phldrT="[Text]" custT="1"/>
      <dgm:spPr/>
      <dgm:t>
        <a:bodyPr/>
        <a:lstStyle/>
        <a:p>
          <a:r>
            <a:rPr lang="en-US" sz="2000" dirty="0">
              <a:latin typeface="+mj-lt"/>
            </a:rPr>
            <a:t>Update Data</a:t>
          </a:r>
        </a:p>
      </dgm:t>
    </dgm:pt>
    <dgm:pt modelId="{3BC3B257-E716-47FF-9C4E-A1CCC502A26F}" type="parTrans" cxnId="{6D9D5740-A78E-432A-A19B-79A7629DFBD0}">
      <dgm:prSet/>
      <dgm:spPr/>
      <dgm:t>
        <a:bodyPr/>
        <a:lstStyle/>
        <a:p>
          <a:endParaRPr lang="en-US">
            <a:latin typeface="+mj-lt"/>
          </a:endParaRPr>
        </a:p>
      </dgm:t>
    </dgm:pt>
    <dgm:pt modelId="{0F75D6C4-A5C5-4C0B-A3E7-E1F9127F0B24}" type="sibTrans" cxnId="{6D9D5740-A78E-432A-A19B-79A7629DFBD0}">
      <dgm:prSet/>
      <dgm:spPr/>
      <dgm:t>
        <a:bodyPr/>
        <a:lstStyle/>
        <a:p>
          <a:endParaRPr lang="en-US">
            <a:latin typeface="+mj-lt"/>
          </a:endParaRPr>
        </a:p>
      </dgm:t>
    </dgm:pt>
    <dgm:pt modelId="{051E23BA-27D6-402B-8FD0-643279078F48}">
      <dgm:prSet phldrT="[Text]" custT="1"/>
      <dgm:spPr/>
      <dgm:t>
        <a:bodyPr/>
        <a:lstStyle/>
        <a:p>
          <a:r>
            <a:rPr lang="en-US" sz="2000" dirty="0">
              <a:latin typeface="+mj-lt"/>
            </a:rPr>
            <a:t>Handoff</a:t>
          </a:r>
        </a:p>
      </dgm:t>
    </dgm:pt>
    <dgm:pt modelId="{DA361144-F3E9-4156-9CC2-FE98E458196C}" type="parTrans" cxnId="{9D250ACB-3782-4169-9513-D5939A72E14C}">
      <dgm:prSet/>
      <dgm:spPr/>
      <dgm:t>
        <a:bodyPr/>
        <a:lstStyle/>
        <a:p>
          <a:endParaRPr lang="en-US">
            <a:latin typeface="+mj-lt"/>
          </a:endParaRPr>
        </a:p>
      </dgm:t>
    </dgm:pt>
    <dgm:pt modelId="{AE55AD9A-A016-48D5-8B34-AF4339F64545}" type="sibTrans" cxnId="{9D250ACB-3782-4169-9513-D5939A72E14C}">
      <dgm:prSet/>
      <dgm:spPr/>
      <dgm:t>
        <a:bodyPr/>
        <a:lstStyle/>
        <a:p>
          <a:endParaRPr lang="en-US">
            <a:latin typeface="+mj-lt"/>
          </a:endParaRPr>
        </a:p>
      </dgm:t>
    </dgm:pt>
    <dgm:pt modelId="{22DA92B9-9C40-4A25-8285-966799791BE7}">
      <dgm:prSet phldrT="[Text]" custT="1"/>
      <dgm:spPr/>
      <dgm:t>
        <a:bodyPr/>
        <a:lstStyle/>
        <a:p>
          <a:r>
            <a:rPr lang="en-US" sz="2000" dirty="0">
              <a:latin typeface="+mj-lt"/>
            </a:rPr>
            <a:t>Re-train and re-score</a:t>
          </a:r>
        </a:p>
      </dgm:t>
    </dgm:pt>
    <dgm:pt modelId="{31A0D76F-F3CA-4A56-BA36-A4E6E0932F46}" type="parTrans" cxnId="{0E99CA05-F61F-4393-A01F-8CCEDBA18F50}">
      <dgm:prSet/>
      <dgm:spPr/>
      <dgm:t>
        <a:bodyPr/>
        <a:lstStyle/>
        <a:p>
          <a:endParaRPr lang="en-US">
            <a:latin typeface="+mj-lt"/>
          </a:endParaRPr>
        </a:p>
      </dgm:t>
    </dgm:pt>
    <dgm:pt modelId="{C2D43770-B53D-4E3F-BFD7-DA47BF161F8F}" type="sibTrans" cxnId="{0E99CA05-F61F-4393-A01F-8CCEDBA18F50}">
      <dgm:prSet/>
      <dgm:spPr/>
      <dgm:t>
        <a:bodyPr/>
        <a:lstStyle/>
        <a:p>
          <a:endParaRPr lang="en-US">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9888" y="-1245712"/>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77616"/>
        <a:ext cx="3704749" cy="907169"/>
      </dsp:txXfrm>
    </dsp:sp>
    <dsp:sp modelId="{FCE31E78-3DAC-4692-A464-D0C835B3F5C0}">
      <dsp:nvSpPr>
        <dsp:cNvPr id="0" name=""/>
        <dsp:cNvSpPr/>
      </dsp:nvSpPr>
      <dsp:spPr>
        <a:xfrm>
          <a:off x="111" y="2874"/>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Business Understanding</a:t>
          </a:r>
        </a:p>
      </dsp:txBody>
      <dsp:txXfrm>
        <a:off x="61456" y="64219"/>
        <a:ext cx="4152834" cy="1133961"/>
      </dsp:txXfrm>
    </dsp:sp>
    <dsp:sp modelId="{B35FD520-5FF0-41BD-887C-8B0911FFCB12}">
      <dsp:nvSpPr>
        <dsp:cNvPr id="0" name=""/>
        <dsp:cNvSpPr/>
      </dsp:nvSpPr>
      <dsp:spPr>
        <a:xfrm rot="5400000">
          <a:off x="5649888" y="73771"/>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Ingest Data</a:t>
          </a:r>
        </a:p>
        <a:p>
          <a:pPr marL="228600" lvl="1" indent="-228600" algn="l" defTabSz="889000">
            <a:lnSpc>
              <a:spcPct val="90000"/>
            </a:lnSpc>
            <a:spcBef>
              <a:spcPct val="0"/>
            </a:spcBef>
            <a:spcAft>
              <a:spcPct val="15000"/>
            </a:spcAft>
            <a:buChar char="•"/>
          </a:pPr>
          <a:r>
            <a:rPr lang="en-US" sz="2000" kern="1200" dirty="0">
              <a:latin typeface="+mj-lt"/>
            </a:rPr>
            <a:t>Explore Data</a:t>
          </a:r>
        </a:p>
        <a:p>
          <a:pPr marL="228600" lvl="1" indent="-228600" algn="l" defTabSz="889000">
            <a:lnSpc>
              <a:spcPct val="90000"/>
            </a:lnSpc>
            <a:spcBef>
              <a:spcPct val="0"/>
            </a:spcBef>
            <a:spcAft>
              <a:spcPct val="15000"/>
            </a:spcAft>
            <a:buChar char="•"/>
          </a:pPr>
          <a:r>
            <a:rPr lang="en-US" sz="2000" kern="1200" dirty="0">
              <a:latin typeface="+mj-lt"/>
            </a:rPr>
            <a:t>Update Data</a:t>
          </a:r>
        </a:p>
      </dsp:txBody>
      <dsp:txXfrm rot="-5400000">
        <a:off x="4275636" y="1497099"/>
        <a:ext cx="3704749" cy="907169"/>
      </dsp:txXfrm>
    </dsp:sp>
    <dsp:sp modelId="{3E606814-09D9-4B4C-8F40-66F312978EEB}">
      <dsp:nvSpPr>
        <dsp:cNvPr id="0" name=""/>
        <dsp:cNvSpPr/>
      </dsp:nvSpPr>
      <dsp:spPr>
        <a:xfrm>
          <a:off x="111" y="1322358"/>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Data Acquisition and Understanding</a:t>
          </a:r>
        </a:p>
      </dsp:txBody>
      <dsp:txXfrm>
        <a:off x="61456" y="1383703"/>
        <a:ext cx="4152834" cy="1133961"/>
      </dsp:txXfrm>
    </dsp:sp>
    <dsp:sp modelId="{EF322D6C-1CB6-431F-8B42-A64D898D2824}">
      <dsp:nvSpPr>
        <dsp:cNvPr id="0" name=""/>
        <dsp:cNvSpPr/>
      </dsp:nvSpPr>
      <dsp:spPr>
        <a:xfrm rot="5400000">
          <a:off x="5649888" y="1393255"/>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16583"/>
        <a:ext cx="3704749" cy="907169"/>
      </dsp:txXfrm>
    </dsp:sp>
    <dsp:sp modelId="{D8CBC06D-2193-488F-8EDE-5FAA991E0B6B}">
      <dsp:nvSpPr>
        <dsp:cNvPr id="0" name=""/>
        <dsp:cNvSpPr/>
      </dsp:nvSpPr>
      <dsp:spPr>
        <a:xfrm>
          <a:off x="111" y="2641842"/>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Modeling</a:t>
          </a:r>
        </a:p>
      </dsp:txBody>
      <dsp:txXfrm>
        <a:off x="61456" y="2703187"/>
        <a:ext cx="4152834" cy="1133961"/>
      </dsp:txXfrm>
    </dsp:sp>
    <dsp:sp modelId="{DE1FE771-1582-4775-9E8F-B758D933162D}">
      <dsp:nvSpPr>
        <dsp:cNvPr id="0" name=""/>
        <dsp:cNvSpPr/>
      </dsp:nvSpPr>
      <dsp:spPr>
        <a:xfrm rot="5400000">
          <a:off x="5649888" y="2712739"/>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136067"/>
        <a:ext cx="3704749" cy="907169"/>
      </dsp:txXfrm>
    </dsp:sp>
    <dsp:sp modelId="{C971C0CD-D6D6-4BD2-B517-483DD2B85EA0}">
      <dsp:nvSpPr>
        <dsp:cNvPr id="0" name=""/>
        <dsp:cNvSpPr/>
      </dsp:nvSpPr>
      <dsp:spPr>
        <a:xfrm>
          <a:off x="111" y="3961326"/>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Deployment</a:t>
          </a:r>
        </a:p>
      </dsp:txBody>
      <dsp:txXfrm>
        <a:off x="61456" y="4022671"/>
        <a:ext cx="4152834" cy="1133961"/>
      </dsp:txXfrm>
    </dsp:sp>
    <dsp:sp modelId="{E36319A3-4DDD-4596-A48B-3AFC2FB82E08}">
      <dsp:nvSpPr>
        <dsp:cNvPr id="0" name=""/>
        <dsp:cNvSpPr/>
      </dsp:nvSpPr>
      <dsp:spPr>
        <a:xfrm rot="5400000">
          <a:off x="5649888" y="4032223"/>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Testing and Validation</a:t>
          </a:r>
        </a:p>
        <a:p>
          <a:pPr marL="228600" lvl="1" indent="-228600" algn="l" defTabSz="889000">
            <a:lnSpc>
              <a:spcPct val="90000"/>
            </a:lnSpc>
            <a:spcBef>
              <a:spcPct val="0"/>
            </a:spcBef>
            <a:spcAft>
              <a:spcPct val="15000"/>
            </a:spcAft>
            <a:buChar char="•"/>
          </a:pPr>
          <a:r>
            <a:rPr lang="en-US" sz="2000" kern="1200" dirty="0">
              <a:latin typeface="+mj-lt"/>
            </a:rPr>
            <a:t>Handoff</a:t>
          </a:r>
        </a:p>
        <a:p>
          <a:pPr marL="228600" lvl="1" indent="-228600" algn="l" defTabSz="889000">
            <a:lnSpc>
              <a:spcPct val="90000"/>
            </a:lnSpc>
            <a:spcBef>
              <a:spcPct val="0"/>
            </a:spcBef>
            <a:spcAft>
              <a:spcPct val="15000"/>
            </a:spcAft>
            <a:buChar char="•"/>
          </a:pPr>
          <a:r>
            <a:rPr lang="en-US" sz="2000" kern="1200" dirty="0">
              <a:latin typeface="+mj-lt"/>
            </a:rPr>
            <a:t>Re-train and re-score</a:t>
          </a:r>
        </a:p>
      </dsp:txBody>
      <dsp:txXfrm rot="-5400000">
        <a:off x="4275636" y="5455551"/>
        <a:ext cx="3704749" cy="907169"/>
      </dsp:txXfrm>
    </dsp:sp>
    <dsp:sp modelId="{C5DBDEB5-64EF-486D-ADE8-9AD2774135B2}">
      <dsp:nvSpPr>
        <dsp:cNvPr id="0" name=""/>
        <dsp:cNvSpPr/>
      </dsp:nvSpPr>
      <dsp:spPr>
        <a:xfrm>
          <a:off x="111" y="5280810"/>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Customer Acceptance</a:t>
          </a:r>
        </a:p>
      </dsp:txBody>
      <dsp:txXfrm>
        <a:off x="61456" y="5342155"/>
        <a:ext cx="4152834" cy="11339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2/14/2017 8:01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4.png>
</file>

<file path=ppt/media/image15.tiff>
</file>

<file path=ppt/media/image17.png>
</file>

<file path=ppt/media/image2.png>
</file>

<file path=ppt/media/image20.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azure.microsoft.com/en-us/campaigns/data-lake/" TargetMode="External"/><Relationship Id="rId13" Type="http://schemas.openxmlformats.org/officeDocument/2006/relationships/hyperlink" Target="http://azure.microsoft.com/en-us/services/stream-analytics/" TargetMode="External"/><Relationship Id="rId18" Type="http://schemas.openxmlformats.org/officeDocument/2006/relationships/hyperlink" Target="https://www.microsoft.com/cognitive-services" TargetMode="External"/><Relationship Id="rId3" Type="http://schemas.openxmlformats.org/officeDocument/2006/relationships/hyperlink" Target="http://microsoftazure.com/" TargetMode="External"/><Relationship Id="rId21" Type="http://schemas.openxmlformats.org/officeDocument/2006/relationships/hyperlink" Target="https://gallery.cortanaintelligence.com/" TargetMode="External"/><Relationship Id="rId7" Type="http://schemas.openxmlformats.org/officeDocument/2006/relationships/hyperlink" Target="http://azure.microsoft.com/en-us/services/event-hubs/" TargetMode="External"/><Relationship Id="rId12" Type="http://schemas.openxmlformats.org/officeDocument/2006/relationships/hyperlink" Target="http://azure.microsoft.com/en-us/services/hdinsight/" TargetMode="External"/><Relationship Id="rId17" Type="http://schemas.openxmlformats.org/officeDocument/2006/relationships/hyperlink" Target="https://developer.microsoft.com/en-us/Cortana" TargetMode="External"/><Relationship Id="rId2" Type="http://schemas.openxmlformats.org/officeDocument/2006/relationships/slide" Target="../slides/slide10.xml"/><Relationship Id="rId16" Type="http://schemas.openxmlformats.org/officeDocument/2006/relationships/hyperlink" Target="https://blogs.windows.com/buildingapps/2015/08/25/using-cortana-to-interact-with-your-customers-10-by-10/" TargetMode="External"/><Relationship Id="rId20" Type="http://schemas.openxmlformats.org/officeDocument/2006/relationships/hyperlink" Target="https://www.microsoft.com/en-us/server-cloud/cortana-intelligence-suite/what-is-cortana-intelligence.aspx" TargetMode="External"/><Relationship Id="rId1" Type="http://schemas.openxmlformats.org/officeDocument/2006/relationships/notesMaster" Target="../notesMasters/notesMaster1.xml"/><Relationship Id="rId6" Type="http://schemas.openxmlformats.org/officeDocument/2006/relationships/hyperlink" Target="http://azure.microsoft.com/en-us/services/data-factory/" TargetMode="External"/><Relationship Id="rId11" Type="http://schemas.openxmlformats.org/officeDocument/2006/relationships/hyperlink" Target="http://azure.microsoft.com/en-us/services/machine-learning/" TargetMode="External"/><Relationship Id="rId5" Type="http://schemas.openxmlformats.org/officeDocument/2006/relationships/hyperlink" Target="http://azure.microsoft.com/en-us/services/data-catalog" TargetMode="External"/><Relationship Id="rId15" Type="http://schemas.openxmlformats.org/officeDocument/2006/relationships/hyperlink" Target="http://blogs.windows.com/buildingapps/2014/09/23/cortana-integration-and-speech-recognition-new-code-samples/" TargetMode="External"/><Relationship Id="rId10" Type="http://schemas.openxmlformats.org/officeDocument/2006/relationships/hyperlink" Target="http://azure.microsoft.com/en-us/services/sql-data-warehouse/" TargetMode="External"/><Relationship Id="rId19" Type="http://schemas.openxmlformats.org/officeDocument/2006/relationships/hyperlink" Target="https://dev.botframework.com/" TargetMode="External"/><Relationship Id="rId4" Type="http://schemas.openxmlformats.org/officeDocument/2006/relationships/hyperlink" Target="https://azure.microsoft.com/en-us/documentation/services/storage/" TargetMode="External"/><Relationship Id="rId9" Type="http://schemas.openxmlformats.org/officeDocument/2006/relationships/hyperlink" Target="https://azure.microsoft.com/en-us/services/documentdb/" TargetMode="External"/><Relationship Id="rId14" Type="http://schemas.openxmlformats.org/officeDocument/2006/relationships/hyperlink" Target="https://powerbi.microsoft.com/" TargetMode="External"/><Relationship Id="rId22" Type="http://schemas.openxmlformats.org/officeDocument/2006/relationships/hyperlink" Target="https://caqs.azure.net/#gallery"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microsoft.com/en-us/server-cloud/cortana-intelligence-suite/what-is-cortana-intelligence.aspx"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azure.microsoft.com/en-us/documentation/articles/best-practices-scalability-checklist/" TargetMode="External"/><Relationship Id="rId3" Type="http://schemas.openxmlformats.org/officeDocument/2006/relationships/hyperlink" Target="https://azure.microsoft.com/en-us/overview/what-is-azure/" TargetMode="External"/><Relationship Id="rId7" Type="http://schemas.openxmlformats.org/officeDocument/2006/relationships/hyperlink" Target="https://azure.microsoft.com/en-us/documentation/services/active-directory/"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azure.microsoft.com/en-us/documentation/services/virtual-network/" TargetMode="External"/><Relationship Id="rId11" Type="http://schemas.openxmlformats.org/officeDocument/2006/relationships/hyperlink" Target="https://azure.microsoft.com/en-us/documentation/services/app-service/" TargetMode="External"/><Relationship Id="rId5" Type="http://schemas.openxmlformats.org/officeDocument/2006/relationships/hyperlink" Target="https://azure.microsoft.com/en-us/documentation/services/storage/" TargetMode="External"/><Relationship Id="rId10" Type="http://schemas.openxmlformats.org/officeDocument/2006/relationships/hyperlink" Target="https://azure.microsoft.com/en-us/documentation/services/virtual-machines/linux/" TargetMode="External"/><Relationship Id="rId4" Type="http://schemas.openxmlformats.org/officeDocument/2006/relationships/hyperlink" Target="http://microsoftazure.com/" TargetMode="External"/><Relationship Id="rId9" Type="http://schemas.openxmlformats.org/officeDocument/2006/relationships/hyperlink" Target="https://azure.microsoft.com/en-us/documentation/services/virtual-machines/windows/"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azure.microsoft.com/en-us/services/data-catalog"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azure.microsoft.com/en-us/services/data-factory/"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azure.microsoft.com/en-us/services/event-hubs/"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azure.microsoft.com/en-us/campaigns/data-lake/"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azure.microsoft.com/en-us/services/documentdb/?WT.srch=1&amp;WT.mc_ID=SEM_JQ3fO8dU"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azure.microsoft.com/en-us/services/sql-database/?b=16.18"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cortanaanalytics.com/"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azure.microsoft.com/en-us/services/sql-data-warehouse/"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azure.microsoft.com/en-us/documentation/articles/virtual-machines-windows-hero-tutorial/"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azure.microsoft.com/en-us/documentation/articles/virtual-machines-windows-connect-logon/"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azure.microsoft.com/en-us/services/machine-learning/"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microsoft.com/en-us/server-cloud/products/r-server/"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azure.microsoft.com/en-us/services/hdinsight/"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azure.microsoft.com/en-us/services/stream-analytics/"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powerbi.microsoft.com/"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windows.microsoft.com/en-us/windows-10/getstarted-what-is-Cortana"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8" Type="http://schemas.openxmlformats.org/officeDocument/2006/relationships/hyperlink" Target="http://azure.microsoft.com/en-us/campaigns/data-lake/" TargetMode="External"/><Relationship Id="rId13" Type="http://schemas.openxmlformats.org/officeDocument/2006/relationships/hyperlink" Target="http://azure.microsoft.com/en-us/services/stream-analytics/" TargetMode="External"/><Relationship Id="rId18" Type="http://schemas.openxmlformats.org/officeDocument/2006/relationships/hyperlink" Target="https://www.microsoft.com/cognitive-services" TargetMode="External"/><Relationship Id="rId3" Type="http://schemas.openxmlformats.org/officeDocument/2006/relationships/hyperlink" Target="http://microsoftazure.com/" TargetMode="External"/><Relationship Id="rId21" Type="http://schemas.openxmlformats.org/officeDocument/2006/relationships/hyperlink" Target="https://gallery.cortanaintelligence.com/" TargetMode="External"/><Relationship Id="rId7" Type="http://schemas.openxmlformats.org/officeDocument/2006/relationships/hyperlink" Target="http://azure.microsoft.com/en-us/services/event-hubs/" TargetMode="External"/><Relationship Id="rId12" Type="http://schemas.openxmlformats.org/officeDocument/2006/relationships/hyperlink" Target="http://azure.microsoft.com/en-us/services/hdinsight/" TargetMode="External"/><Relationship Id="rId17" Type="http://schemas.openxmlformats.org/officeDocument/2006/relationships/hyperlink" Target="https://developer.microsoft.com/en-us/Cortana" TargetMode="External"/><Relationship Id="rId2" Type="http://schemas.openxmlformats.org/officeDocument/2006/relationships/slide" Target="../slides/slide28.xml"/><Relationship Id="rId16" Type="http://schemas.openxmlformats.org/officeDocument/2006/relationships/hyperlink" Target="https://blogs.windows.com/buildingapps/2015/08/25/using-cortana-to-interact-with-your-customers-10-by-10/" TargetMode="External"/><Relationship Id="rId20" Type="http://schemas.openxmlformats.org/officeDocument/2006/relationships/hyperlink" Target="https://www.microsoft.com/en-us/server-cloud/cortana-intelligence-suite/what-is-cortana-intelligence.aspx" TargetMode="External"/><Relationship Id="rId1" Type="http://schemas.openxmlformats.org/officeDocument/2006/relationships/notesMaster" Target="../notesMasters/notesMaster1.xml"/><Relationship Id="rId6" Type="http://schemas.openxmlformats.org/officeDocument/2006/relationships/hyperlink" Target="http://azure.microsoft.com/en-us/services/data-factory/" TargetMode="External"/><Relationship Id="rId11" Type="http://schemas.openxmlformats.org/officeDocument/2006/relationships/hyperlink" Target="http://azure.microsoft.com/en-us/services/machine-learning/" TargetMode="External"/><Relationship Id="rId5" Type="http://schemas.openxmlformats.org/officeDocument/2006/relationships/hyperlink" Target="http://azure.microsoft.com/en-us/services/data-catalog" TargetMode="External"/><Relationship Id="rId15" Type="http://schemas.openxmlformats.org/officeDocument/2006/relationships/hyperlink" Target="http://blogs.windows.com/buildingapps/2014/09/23/cortana-integration-and-speech-recognition-new-code-samples/" TargetMode="External"/><Relationship Id="rId10" Type="http://schemas.openxmlformats.org/officeDocument/2006/relationships/hyperlink" Target="http://azure.microsoft.com/en-us/services/sql-data-warehouse/" TargetMode="External"/><Relationship Id="rId19" Type="http://schemas.openxmlformats.org/officeDocument/2006/relationships/hyperlink" Target="https://dev.botframework.com/" TargetMode="External"/><Relationship Id="rId4" Type="http://schemas.openxmlformats.org/officeDocument/2006/relationships/hyperlink" Target="https://azure.microsoft.com/en-us/documentation/services/storage/" TargetMode="External"/><Relationship Id="rId9" Type="http://schemas.openxmlformats.org/officeDocument/2006/relationships/hyperlink" Target="https://azure.microsoft.com/en-us/services/documentdb/" TargetMode="External"/><Relationship Id="rId14" Type="http://schemas.openxmlformats.org/officeDocument/2006/relationships/hyperlink" Target="https://powerbi.microsoft.com/" TargetMode="External"/><Relationship Id="rId22" Type="http://schemas.openxmlformats.org/officeDocument/2006/relationships/hyperlink" Target="https://caqs.azure.net/#gallery" TargetMode="Externa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azure.microsoft.com/en-us/solutions/dev-test/"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azure.microsoft.com/en-us/documentation/articles/machine-learning-data-science-provision-vm/#tools-installed-on-the-microsoft-data-science-virtual-machine" TargetMode="External"/><Relationship Id="rId7" Type="http://schemas.openxmlformats.org/officeDocument/2006/relationships/hyperlink" Target="https://powerbi.microsoft.com/en-us/desktop/?gated=0&amp;number=1"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go.microsoft.com/fwlink/?linkid=698844&amp;clcid=0x409" TargetMode="External"/><Relationship Id="rId5" Type="http://schemas.openxmlformats.org/officeDocument/2006/relationships/hyperlink" Target="https://azure.microsoft.com/en-us/downloads/" TargetMode="External"/><Relationship Id="rId4" Type="http://schemas.openxmlformats.org/officeDocument/2006/relationships/hyperlink" Target="https://www.visualstudio.com/en-us/products/visual-studio-community-vs.aspx" TargetMode="External"/></Relationships>
</file>

<file path=ppt/notesSlides/_rels/notesSlide30.xml.rels><?xml version="1.0" encoding="UTF-8" standalone="yes"?>
<Relationships xmlns="http://schemas.openxmlformats.org/package/2006/relationships"><Relationship Id="rId8" Type="http://schemas.openxmlformats.org/officeDocument/2006/relationships/hyperlink" Target="https://azure.microsoft.com/en-us/documentation/articles/resource-group-overview/" TargetMode="External"/><Relationship Id="rId13" Type="http://schemas.openxmlformats.org/officeDocument/2006/relationships/hyperlink" Target="https://go.microsoft.com/fwlink/?linkid=698844&amp;clcid=0x409" TargetMode="External"/><Relationship Id="rId3" Type="http://schemas.openxmlformats.org/officeDocument/2006/relationships/hyperlink" Target="https://portal.azure.com/" TargetMode="External"/><Relationship Id="rId7" Type="http://schemas.openxmlformats.org/officeDocument/2006/relationships/hyperlink" Target="https://azure.microsoft.com/en-us/documentation/articles/powershell-install-configure/#what-is-azure-powershell" TargetMode="External"/><Relationship Id="rId12" Type="http://schemas.openxmlformats.org/officeDocument/2006/relationships/hyperlink" Target="http://aka.ms/webpi-azps" TargetMode="External"/><Relationship Id="rId2" Type="http://schemas.openxmlformats.org/officeDocument/2006/relationships/slide" Target="../slides/slide30.xml"/><Relationship Id="rId1" Type="http://schemas.openxmlformats.org/officeDocument/2006/relationships/notesMaster" Target="../notesMasters/notesMaster1.xml"/><Relationship Id="rId6" Type="http://schemas.openxmlformats.org/officeDocument/2006/relationships/hyperlink" Target="https://go.microsoft.com/fwlink/?linkid=518003&amp;clcid=0x409" TargetMode="External"/><Relationship Id="rId11" Type="http://schemas.openxmlformats.org/officeDocument/2006/relationships/hyperlink" Target="https://msdn.microsoft.com/en-us/library/dn762121.aspx" TargetMode="External"/><Relationship Id="rId5" Type="http://schemas.openxmlformats.org/officeDocument/2006/relationships/hyperlink" Target="https://www.youtube.com/playlist?list=PLFuGXEPUdlxLwxsfkvpdvAGInsLDfgvvC" TargetMode="External"/><Relationship Id="rId10" Type="http://schemas.openxmlformats.org/officeDocument/2006/relationships/hyperlink" Target="http://studio.azureml.net/" TargetMode="External"/><Relationship Id="rId4" Type="http://schemas.openxmlformats.org/officeDocument/2006/relationships/hyperlink" Target="https://azure.microsoft.com/en-us/documentation/articles/operations-management-suite-overview/" TargetMode="External"/><Relationship Id="rId9" Type="http://schemas.openxmlformats.org/officeDocument/2006/relationships/hyperlink" Target="http://azuredatacatalog.com/" TargetMode="Externa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tudio.azureml.net/"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microsoft.com/en-us/cloud-platform/what-is-cortana-intelligence-suit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microsoft.com/en-us/server-cloud/cortana-intelligence-suite/"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learnanalytics.microsoft.com/"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microsoft.com/en-us/server-cloud/cortana-intelligence-suite/why-cortana-intelligence.aspx"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sv-europe.com/crisp-dm-methodology/"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azure.microsoft.com/en-us/documentation/articles/data-science-process-walkthroughs/" TargetMode="External"/><Relationship Id="rId5" Type="http://schemas.openxmlformats.org/officeDocument/2006/relationships/hyperlink" Target="https://azure.microsoft.com/en-us/documentation/learning-paths/cortana-analytics-process/" TargetMode="External"/><Relationship Id="rId4" Type="http://schemas.openxmlformats.org/officeDocument/2006/relationships/hyperlink" Target="https://azure.microsoft.com/en-us/documentation/articles/data-science-process-overview/"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endParaRPr lang="en-US" sz="12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833605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065837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All of the components within the suite: </a:t>
            </a:r>
            <a:r>
              <a:rPr lang="en-US" sz="1800" dirty="0">
                <a:hlinkClick r:id="rId3"/>
              </a:rPr>
              <a:t>https://www.microsoft.com/en-us/server-cloud/cortana-intelligence-suite/what-is-cortana-intelligence.aspx</a:t>
            </a:r>
            <a:r>
              <a:rPr lang="en-US" sz="1800"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4195490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sz="1600" dirty="0"/>
              <a:t>What you can do with it: </a:t>
            </a:r>
            <a:r>
              <a:rPr lang="en-US" sz="1600" dirty="0">
                <a:hlinkClick r:id="rId3"/>
              </a:rPr>
              <a:t>https://azure.microsoft.com/en-us/overview/what-is-azure/</a:t>
            </a:r>
            <a:r>
              <a:rPr lang="en-US" sz="1600" dirty="0"/>
              <a:t>  </a:t>
            </a:r>
          </a:p>
          <a:p>
            <a:pPr marL="228600" indent="-228600">
              <a:buFont typeface="+mj-lt"/>
              <a:buAutoNum type="arabicPeriod"/>
            </a:pPr>
            <a:r>
              <a:rPr lang="en-US" sz="1600" dirty="0"/>
              <a:t>Platform: </a:t>
            </a:r>
            <a:r>
              <a:rPr lang="en-US" sz="1600" dirty="0">
                <a:hlinkClick r:id="rId4"/>
              </a:rPr>
              <a:t>http://microsoftazure.com</a:t>
            </a:r>
            <a:r>
              <a:rPr lang="en-US" sz="1600" dirty="0"/>
              <a:t>  </a:t>
            </a:r>
          </a:p>
          <a:p>
            <a:pPr marL="228600" indent="-228600">
              <a:buFont typeface="+mj-lt"/>
              <a:buAutoNum type="arabicPeriod"/>
            </a:pPr>
            <a:r>
              <a:rPr lang="en-US" sz="1600" dirty="0"/>
              <a:t>Storage: </a:t>
            </a:r>
            <a:r>
              <a:rPr lang="en-US" sz="1600" dirty="0">
                <a:hlinkClick r:id="rId5"/>
              </a:rPr>
              <a:t>https://azure.microsoft.com/en-us/documentation/services/storage/</a:t>
            </a:r>
            <a:endParaRPr lang="en-US" sz="1600" dirty="0"/>
          </a:p>
          <a:p>
            <a:pPr marL="228600" indent="-228600">
              <a:buFont typeface="+mj-lt"/>
              <a:buAutoNum type="arabicPeriod"/>
            </a:pPr>
            <a:r>
              <a:rPr lang="en-US" sz="1600" dirty="0"/>
              <a:t>Networking: </a:t>
            </a:r>
            <a:r>
              <a:rPr lang="en-US" sz="1600" dirty="0">
                <a:hlinkClick r:id="rId6"/>
              </a:rPr>
              <a:t>https://azure.microsoft.com/en-us/documentation/services/virtual-network/</a:t>
            </a:r>
            <a:r>
              <a:rPr lang="en-US" sz="1600" dirty="0"/>
              <a:t> </a:t>
            </a:r>
          </a:p>
          <a:p>
            <a:pPr marL="228600" indent="-228600">
              <a:buFont typeface="+mj-lt"/>
              <a:buAutoNum type="arabicPeriod"/>
            </a:pPr>
            <a:r>
              <a:rPr lang="en-US" sz="1600" dirty="0"/>
              <a:t>Security: </a:t>
            </a:r>
            <a:r>
              <a:rPr lang="en-US" sz="1600" dirty="0">
                <a:hlinkClick r:id="rId7"/>
              </a:rPr>
              <a:t>https://azure.microsoft.com/en-us/documentation/services/active-directory/</a:t>
            </a:r>
            <a:r>
              <a:rPr lang="en-US" sz="1600" dirty="0"/>
              <a:t> </a:t>
            </a:r>
          </a:p>
          <a:p>
            <a:pPr marL="228600" indent="-228600">
              <a:buFont typeface="+mj-lt"/>
              <a:buAutoNum type="arabicPeriod"/>
            </a:pPr>
            <a:r>
              <a:rPr lang="en-US" sz="1600" dirty="0"/>
              <a:t>Services: </a:t>
            </a:r>
            <a:r>
              <a:rPr lang="en-US" sz="1600" dirty="0">
                <a:hlinkClick r:id="rId8"/>
              </a:rPr>
              <a:t>https://azure.microsoft.com/en-us/documentation/articles/best-practices-scalability-checklist/</a:t>
            </a:r>
            <a:r>
              <a:rPr lang="en-US" sz="1600" dirty="0"/>
              <a:t> </a:t>
            </a:r>
          </a:p>
          <a:p>
            <a:pPr marL="228600" indent="-228600">
              <a:buFont typeface="+mj-lt"/>
              <a:buAutoNum type="arabicPeriod"/>
            </a:pPr>
            <a:r>
              <a:rPr lang="en-US" sz="1600" dirty="0"/>
              <a:t>Virtual Machines: </a:t>
            </a:r>
            <a:r>
              <a:rPr lang="en-US" sz="1600" dirty="0">
                <a:hlinkClick r:id="rId9"/>
              </a:rPr>
              <a:t>https://azure.microsoft.com/en-us/documentation/services/virtual-machines/windows/</a:t>
            </a:r>
            <a:r>
              <a:rPr lang="en-US" sz="1600" dirty="0"/>
              <a:t> and </a:t>
            </a:r>
            <a:r>
              <a:rPr lang="en-US" sz="1600" dirty="0">
                <a:hlinkClick r:id="rId10"/>
              </a:rPr>
              <a:t>https://azure.microsoft.com/en-us/documentation/services/virtual-machines/linux/</a:t>
            </a:r>
            <a:r>
              <a:rPr lang="en-US" sz="1600" dirty="0"/>
              <a:t> </a:t>
            </a:r>
          </a:p>
          <a:p>
            <a:pPr marL="228600" indent="-228600">
              <a:buFont typeface="+mj-lt"/>
              <a:buAutoNum type="arabicPeriod"/>
            </a:pPr>
            <a:r>
              <a:rPr lang="en-US" sz="1600" dirty="0"/>
              <a:t>PaaS: </a:t>
            </a:r>
            <a:r>
              <a:rPr lang="en-US" sz="1600" dirty="0">
                <a:hlinkClick r:id="rId11"/>
              </a:rPr>
              <a:t>https://azure.microsoft.com/en-us/documentation/services/app-service/</a:t>
            </a:r>
            <a:r>
              <a:rPr lang="en-US" sz="1600" dirty="0"/>
              <a:t>  </a:t>
            </a:r>
          </a:p>
          <a:p>
            <a:pPr marL="228600" indent="-228600">
              <a:buFont typeface="+mj-lt"/>
              <a:buAutoNum type="arabicPeriod"/>
            </a:pPr>
            <a:endParaRPr lang="en-US" sz="16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548682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Activate your Azure Subscription</a:t>
            </a:r>
          </a:p>
          <a:p>
            <a:pPr marL="445862" lvl="1" indent="-228600">
              <a:buFont typeface="+mj-lt"/>
              <a:buAutoNum type="arabicPeriod"/>
              <a:defRPr/>
            </a:pPr>
            <a:r>
              <a:rPr lang="en-US" dirty="0">
                <a:latin typeface="+mn-lt"/>
              </a:rPr>
              <a:t>Open the Azure Portal</a:t>
            </a:r>
          </a:p>
          <a:p>
            <a:pPr marL="445862" lvl="1" indent="-228600">
              <a:buFont typeface="+mj-lt"/>
              <a:buAutoNum type="arabicPeriod"/>
              <a:defRPr/>
            </a:pPr>
            <a:r>
              <a:rPr lang="en-US" dirty="0">
                <a:latin typeface="+mn-lt"/>
              </a:rPr>
              <a:t>Create one empty Resource Group</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Explain</a:t>
            </a:r>
            <a:r>
              <a:rPr lang="en-US" sz="1800" baseline="0" dirty="0">
                <a:latin typeface="+mn-lt"/>
              </a:rPr>
              <a:t> a situation where data was used in a new and unexpected way in a business </a:t>
            </a:r>
            <a:r>
              <a:rPr lang="en-US" sz="1800" baseline="0">
                <a:latin typeface="+mn-lt"/>
              </a:rPr>
              <a:t>or an organization</a:t>
            </a:r>
            <a:endParaRPr lang="en-US" sz="1800" dirty="0">
              <a:latin typeface="+mn-lt"/>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List three advantages to using a cloud or hybrid architecture</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List three objections to hosting an application in the cloud, and three responses to those objections</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750743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Catalog: </a:t>
            </a:r>
            <a:r>
              <a:rPr lang="en-US" dirty="0">
                <a:hlinkClick r:id="rId3"/>
              </a:rPr>
              <a:t>http://azure.microsoft.com/en-us/services/data-catalog</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5113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Factory: </a:t>
            </a:r>
            <a:r>
              <a:rPr lang="en-US" dirty="0">
                <a:hlinkClick r:id="rId3"/>
              </a:rPr>
              <a:t>http://azure.microsoft.com/en-us/services/data-factory/</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428413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Event Hubs: </a:t>
            </a:r>
            <a:r>
              <a:rPr lang="en-US" dirty="0">
                <a:hlinkClick r:id="rId3"/>
              </a:rPr>
              <a:t>http://azure.microsoft.com/en-us/services/event-hubs/</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215502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Data Lake: </a:t>
            </a:r>
            <a:r>
              <a:rPr lang="en-US" dirty="0">
                <a:hlinkClick r:id="rId3"/>
              </a:rPr>
              <a:t>http://azure.microsoft.com/en-us/campaigns/data-lake/</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11872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a:t>
            </a:r>
            <a:r>
              <a:rPr lang="en-US" dirty="0" err="1"/>
              <a:t>DocumentDB</a:t>
            </a:r>
            <a:r>
              <a:rPr lang="en-US" dirty="0"/>
              <a:t>: </a:t>
            </a:r>
            <a:r>
              <a:rPr lang="en-US" dirty="0">
                <a:hlinkClick r:id="rId3"/>
              </a:rPr>
              <a:t>https://azure.microsoft.com/en-us/services/documentdb/?WT.srch=1&amp;WT.mc_ID=SEM_JQ3fO8dU</a:t>
            </a:r>
            <a:r>
              <a:rPr lang="en-US" dirty="0"/>
              <a:t> </a:t>
            </a: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126702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sz="1600" dirty="0"/>
              <a:t>Azure  SQL DB: </a:t>
            </a:r>
            <a:r>
              <a:rPr lang="en-US" sz="1600" dirty="0">
                <a:hlinkClick r:id="rId3"/>
              </a:rPr>
              <a:t>https://azure.microsoft.com/en-us/services/sql-database/?b=16.18</a:t>
            </a:r>
            <a:r>
              <a:rPr lang="en-US" sz="1600" dirty="0"/>
              <a:t>  </a:t>
            </a:r>
            <a:endParaRPr lang="en-US" sz="1600"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94827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page: </a:t>
            </a:r>
            <a:r>
              <a:rPr lang="en-US" sz="1800" baseline="0" dirty="0">
                <a:hlinkClick r:id="rId3"/>
              </a:rPr>
              <a:t>http://cortanaanalytics.com</a:t>
            </a:r>
            <a:r>
              <a:rPr lang="en-US" sz="1800" baseline="0" dirty="0"/>
              <a:t> </a:t>
            </a:r>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dirty="0">
              <a:ln>
                <a:noFill/>
              </a:ln>
              <a:solidFill>
                <a:srgbClr val="505050"/>
              </a:solidFill>
              <a:effectLst/>
              <a:uLnTx/>
              <a:uFillTx/>
            </a:endParaRPr>
          </a:p>
        </p:txBody>
      </p:sp>
    </p:spTree>
    <p:extLst>
      <p:ext uri="{BB962C8B-B14F-4D97-AF65-F5344CB8AC3E}">
        <p14:creationId xmlns:p14="http://schemas.microsoft.com/office/powerpoint/2010/main" val="36175901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SQL Data Warehouse: </a:t>
            </a:r>
            <a:r>
              <a:rPr lang="en-US" dirty="0">
                <a:hlinkClick r:id="rId3"/>
              </a:rPr>
              <a:t>http://azure.microsoft.com/en-us/services/sql-data-warehouse/</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117386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Log in to the Azure Portal</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Deploy one Windows Data Science Virtual Machine (DSVM) – note your admin name and password</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600" kern="1200" dirty="0">
                <a:solidFill>
                  <a:schemeClr val="tx1"/>
                </a:solidFill>
                <a:latin typeface="Segoe UI Light" pitchFamily="34" charset="0"/>
                <a:ea typeface="+mn-ea"/>
                <a:cs typeface="+mn-cs"/>
              </a:rPr>
              <a:t>Need help? Check here – except make sure you pick the Windows Data Science Machine! </a:t>
            </a:r>
            <a:r>
              <a:rPr lang="en-US" sz="1600" kern="1200" dirty="0">
                <a:solidFill>
                  <a:schemeClr val="tx1"/>
                </a:solidFill>
                <a:latin typeface="Segoe UI Light" pitchFamily="34" charset="0"/>
                <a:ea typeface="+mn-ea"/>
                <a:cs typeface="+mn-cs"/>
                <a:hlinkClick r:id="rId3"/>
              </a:rPr>
              <a:t>https://azure.microsoft.com/en-us/documentation/articles/virtual-machines-windows-hero-tutorial/</a:t>
            </a:r>
            <a:r>
              <a:rPr lang="en-US" sz="1600" kern="1200" dirty="0">
                <a:solidFill>
                  <a:schemeClr val="tx1"/>
                </a:solidFill>
                <a:latin typeface="Segoe UI Light" pitchFamily="34" charset="0"/>
                <a:ea typeface="+mn-ea"/>
                <a:cs typeface="+mn-cs"/>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Start the DVSM</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Connect to the DSVM and begin updating the Power BI, Visual Studio, and Windows environments</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400" kern="1200" dirty="0">
                <a:solidFill>
                  <a:schemeClr val="tx1"/>
                </a:solidFill>
                <a:latin typeface="Segoe UI Light" pitchFamily="34" charset="0"/>
                <a:ea typeface="+mn-ea"/>
                <a:cs typeface="+mn-cs"/>
              </a:rPr>
              <a:t>Need help? Check here: </a:t>
            </a:r>
            <a:r>
              <a:rPr lang="en-US" sz="1400" kern="1200" dirty="0">
                <a:solidFill>
                  <a:schemeClr val="tx1"/>
                </a:solidFill>
                <a:latin typeface="Segoe UI Light" pitchFamily="34" charset="0"/>
                <a:ea typeface="+mn-ea"/>
                <a:cs typeface="+mn-cs"/>
                <a:hlinkClick r:id="rId4"/>
              </a:rPr>
              <a:t>https://azure.microsoft.com/en-us/documentation/articles/virtual-machines-windows-connect-logon/</a:t>
            </a:r>
            <a:r>
              <a:rPr lang="en-US" sz="1400" kern="1200" dirty="0">
                <a:solidFill>
                  <a:schemeClr val="tx1"/>
                </a:solidFill>
                <a:latin typeface="Segoe UI Light" pitchFamily="34" charset="0"/>
                <a:ea typeface="+mn-ea"/>
                <a:cs typeface="+mn-cs"/>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dirty="0">
              <a:latin typeface="+mn-lt"/>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454924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Machine Learning: </a:t>
            </a:r>
            <a:r>
              <a:rPr lang="en-US" dirty="0">
                <a:hlinkClick r:id="rId3"/>
              </a:rPr>
              <a:t>http://azure.microsoft.com/en-us/services/machine-learning/</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128913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Microsoft R Server: </a:t>
            </a:r>
            <a:r>
              <a:rPr lang="en-US" dirty="0">
                <a:hlinkClick r:id="rId3"/>
              </a:rPr>
              <a:t>https://www.microsoft.com/en-us/server-cloud/products/r-server/</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391600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HDInsight: </a:t>
            </a:r>
            <a:r>
              <a:rPr lang="en-US" dirty="0">
                <a:hlinkClick r:id="rId3"/>
              </a:rPr>
              <a:t>http://azure.microsoft.com/en-us/services/hdinsight/</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716917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Azure Stream Analytics: </a:t>
            </a:r>
            <a:r>
              <a:rPr lang="en-US" dirty="0">
                <a:hlinkClick r:id="rId3"/>
              </a:rPr>
              <a:t>http://azure.microsoft.com/en-us/services/stream-analytics/</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51693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Power BI: </a:t>
            </a:r>
            <a:r>
              <a:rPr lang="en-US" dirty="0">
                <a:hlinkClick r:id="rId3"/>
              </a:rPr>
              <a:t>https://powerbi.microsoft.com/</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56437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43400"/>
            <a:ext cx="6096000" cy="4114800"/>
          </a:xfrm>
        </p:spPr>
        <p:txBody>
          <a:bodyPr/>
          <a:lstStyle/>
          <a:p>
            <a:pPr marL="228600" indent="-228600">
              <a:buFont typeface="+mj-lt"/>
              <a:buAutoNum type="arabicPeriod"/>
            </a:pPr>
            <a:r>
              <a:rPr lang="en-US" dirty="0"/>
              <a:t>Cortana: </a:t>
            </a:r>
            <a:r>
              <a:rPr lang="en-US" dirty="0">
                <a:hlinkClick r:id="rId3"/>
              </a:rPr>
              <a:t>http://windows.microsoft.com/en-us/windows-10/getstarted-what-is-Cortana</a:t>
            </a:r>
            <a:r>
              <a:rPr lang="en-US" dirty="0"/>
              <a:t>  </a:t>
            </a:r>
            <a:endParaRPr lang="en-US" b="1"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267219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Microsoft Azure – </a:t>
            </a:r>
            <a:r>
              <a:rPr lang="en-US" sz="1200" dirty="0">
                <a:hlinkClick r:id="rId3"/>
              </a:rPr>
              <a:t>http://microsoftazure.com</a:t>
            </a:r>
            <a:r>
              <a:rPr lang="en-US" sz="1200" dirty="0"/>
              <a:t>  Storage: </a:t>
            </a:r>
            <a:r>
              <a:rPr lang="en-US" sz="1200" dirty="0">
                <a:hlinkClick r:id="rId4"/>
              </a:rPr>
              <a:t>https://azure.microsoft.com/en-us/documentation/services/storage/</a:t>
            </a:r>
            <a:r>
              <a:rPr lang="en-US" sz="1200" dirty="0"/>
              <a:t>  </a:t>
            </a:r>
            <a:r>
              <a:rPr lang="en-US" sz="1200" b="1" dirty="0"/>
              <a:t>(Host It)</a:t>
            </a:r>
          </a:p>
          <a:p>
            <a:pPr marL="228600" indent="-228600">
              <a:buFont typeface="+mj-lt"/>
              <a:buAutoNum type="arabicPeriod"/>
            </a:pPr>
            <a:r>
              <a:rPr lang="en-US" sz="1200" dirty="0"/>
              <a:t>Azure Data Catalog: </a:t>
            </a:r>
            <a:r>
              <a:rPr lang="en-US" sz="1200" dirty="0">
                <a:hlinkClick r:id="rId5"/>
              </a:rPr>
              <a:t>http://azure.microsoft.com/en-us/services/data-catalog</a:t>
            </a:r>
            <a:r>
              <a:rPr lang="en-US" sz="1200" dirty="0"/>
              <a:t>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a:t>
            </a:r>
            <a:r>
              <a:rPr lang="en-US" sz="1200" dirty="0">
                <a:hlinkClick r:id="rId6"/>
              </a:rPr>
              <a:t>http://azure.microsoft.com/en-us/services/data-factory/</a:t>
            </a:r>
            <a:r>
              <a:rPr lang="en-US" sz="1200" dirty="0"/>
              <a:t>   </a:t>
            </a:r>
            <a:r>
              <a:rPr lang="en-US" sz="1200" b="1" dirty="0"/>
              <a:t>(Move It)</a:t>
            </a:r>
          </a:p>
          <a:p>
            <a:pPr marL="228600" indent="-228600">
              <a:buFont typeface="+mj-lt"/>
              <a:buAutoNum type="arabicPeriod"/>
            </a:pPr>
            <a:r>
              <a:rPr lang="en-US" sz="1200" dirty="0"/>
              <a:t>Azure Event Hubs: </a:t>
            </a:r>
            <a:r>
              <a:rPr lang="en-US" sz="1200" dirty="0">
                <a:hlinkClick r:id="rId7"/>
              </a:rPr>
              <a:t>http://azure.microsoft.com/en-us/services/event-hubs/</a:t>
            </a:r>
            <a:r>
              <a:rPr lang="en-US" sz="1200" dirty="0"/>
              <a:t>  </a:t>
            </a:r>
            <a:r>
              <a:rPr lang="en-US" sz="1200" b="1" dirty="0"/>
              <a:t>(Bring It)</a:t>
            </a:r>
          </a:p>
          <a:p>
            <a:pPr marL="228600" indent="-228600">
              <a:buFont typeface="+mj-lt"/>
              <a:buAutoNum type="arabicPeriod"/>
            </a:pPr>
            <a:r>
              <a:rPr lang="en-US" sz="1200" dirty="0"/>
              <a:t>Azure Data Lake: </a:t>
            </a:r>
            <a:r>
              <a:rPr lang="en-US" sz="1200" dirty="0">
                <a:hlinkClick r:id="rId8"/>
              </a:rPr>
              <a:t>http://azure.microsoft.com/en-us/campaigns/data-lake/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a:t>
            </a:r>
            <a:r>
              <a:rPr lang="en-US" sz="1200" dirty="0">
                <a:hlinkClick r:id="rId9"/>
              </a:rPr>
              <a:t>https://azure.microsoft.com/en-us/services/documentdb/</a:t>
            </a:r>
            <a:r>
              <a:rPr lang="en-US" sz="1200" dirty="0"/>
              <a:t> , Azure SQL Data Warehouse: </a:t>
            </a:r>
            <a:r>
              <a:rPr lang="en-US" sz="1200" dirty="0">
                <a:hlinkClick r:id="rId10"/>
              </a:rPr>
              <a:t>http://azure.microsoft.com/en-us/services/sql-data-warehouse/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a:t>
            </a:r>
            <a:r>
              <a:rPr lang="en-US" sz="1200" dirty="0">
                <a:hlinkClick r:id="rId11"/>
              </a:rPr>
              <a:t>http://azure.microsoft.com/en-us/services/machine-learning/</a:t>
            </a:r>
            <a:r>
              <a:rPr lang="en-US" sz="1200" dirty="0"/>
              <a:t>  </a:t>
            </a:r>
            <a:r>
              <a:rPr lang="en-US" sz="1200" b="1" dirty="0"/>
              <a:t>(Learn It)</a:t>
            </a:r>
          </a:p>
          <a:p>
            <a:pPr marL="228600" indent="-228600">
              <a:buFont typeface="+mj-lt"/>
              <a:buAutoNum type="arabicPeriod"/>
            </a:pPr>
            <a:r>
              <a:rPr lang="en-US" sz="1200" dirty="0"/>
              <a:t>Azure HDInsight: </a:t>
            </a:r>
            <a:r>
              <a:rPr lang="en-US" sz="1200" dirty="0">
                <a:hlinkClick r:id="rId12"/>
              </a:rPr>
              <a:t>http://azure.microsoft.com/en-us/services/hdinsight/</a:t>
            </a:r>
            <a:r>
              <a:rPr lang="en-US" sz="1200" dirty="0"/>
              <a:t>  </a:t>
            </a:r>
            <a:r>
              <a:rPr lang="en-US" sz="1200" b="1" dirty="0"/>
              <a:t>(Scale It)</a:t>
            </a:r>
          </a:p>
          <a:p>
            <a:pPr marL="228600" indent="-228600">
              <a:buFont typeface="+mj-lt"/>
              <a:buAutoNum type="arabicPeriod"/>
            </a:pPr>
            <a:r>
              <a:rPr lang="en-US" sz="1200" dirty="0"/>
              <a:t>Azure Stream Analytics: </a:t>
            </a:r>
            <a:r>
              <a:rPr lang="en-US" sz="1200" dirty="0">
                <a:hlinkClick r:id="rId13"/>
              </a:rPr>
              <a:t>http://azure.microsoft.com/en-us/services/stream-analytics/</a:t>
            </a:r>
            <a:r>
              <a:rPr lang="en-US" sz="1200" dirty="0"/>
              <a:t>  </a:t>
            </a:r>
            <a:r>
              <a:rPr lang="en-US" sz="1200" b="1" dirty="0"/>
              <a:t>(Stream It) </a:t>
            </a:r>
          </a:p>
          <a:p>
            <a:pPr marL="228600" indent="-228600">
              <a:buFont typeface="+mj-lt"/>
              <a:buAutoNum type="arabicPeriod"/>
            </a:pPr>
            <a:r>
              <a:rPr lang="en-US" sz="1200" dirty="0"/>
              <a:t>Power BI: </a:t>
            </a:r>
            <a:r>
              <a:rPr lang="en-US" sz="1200" dirty="0">
                <a:hlinkClick r:id="rId14"/>
              </a:rPr>
              <a:t>https://powerbi.microsoft.com/</a:t>
            </a:r>
            <a:r>
              <a:rPr lang="en-US" sz="1200" dirty="0"/>
              <a:t>  </a:t>
            </a:r>
            <a:r>
              <a:rPr lang="en-US" sz="1200" b="1" dirty="0"/>
              <a:t>(See It)</a:t>
            </a:r>
          </a:p>
          <a:p>
            <a:pPr marL="228600" indent="-228600">
              <a:buFont typeface="+mj-lt"/>
              <a:buAutoNum type="arabicPeriod"/>
            </a:pPr>
            <a:r>
              <a:rPr lang="en-US" sz="1200" dirty="0"/>
              <a:t>Cortana: </a:t>
            </a:r>
            <a:r>
              <a:rPr lang="en-US" sz="1200" dirty="0">
                <a:hlinkClick r:id="rId15"/>
              </a:rPr>
              <a:t>http://blogs.windows.com/buildingapps/2014/09/23/cortana-integration-and-speech-recognition-new-code-samples/</a:t>
            </a:r>
            <a:r>
              <a:rPr lang="en-US" sz="1200" dirty="0"/>
              <a:t>  and </a:t>
            </a:r>
            <a:r>
              <a:rPr lang="en-US" sz="1200" dirty="0">
                <a:hlinkClick r:id="rId16"/>
              </a:rPr>
              <a:t>https://blogs.windows.com/buildingapps/2015/08/25/using-cortana-to-interact-with-your-customers-10-by-10/</a:t>
            </a:r>
            <a:r>
              <a:rPr lang="en-US" sz="1200" dirty="0"/>
              <a:t> and </a:t>
            </a:r>
            <a:r>
              <a:rPr lang="en-US" sz="1200" dirty="0">
                <a:hlinkClick r:id="rId17"/>
              </a:rPr>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 </a:t>
            </a:r>
            <a:r>
              <a:rPr lang="en-US" sz="1200" b="0" dirty="0">
                <a:hlinkClick r:id="rId18"/>
              </a:rPr>
              <a:t>https://www.microsoft.com/cognitive-services</a:t>
            </a:r>
            <a:r>
              <a:rPr lang="en-US" sz="1200" b="0" dirty="0"/>
              <a:t>  </a:t>
            </a:r>
          </a:p>
          <a:p>
            <a:pPr marL="228600" indent="-228600">
              <a:buFont typeface="+mj-lt"/>
              <a:buAutoNum type="arabicPeriod"/>
            </a:pPr>
            <a:r>
              <a:rPr lang="en-US" sz="1200" b="0" dirty="0"/>
              <a:t>Bot Framework: </a:t>
            </a:r>
            <a:r>
              <a:rPr lang="en-US" sz="1200" b="0" dirty="0">
                <a:hlinkClick r:id="rId19"/>
              </a:rPr>
              <a:t>https://dev.botframework.com/</a:t>
            </a:r>
            <a:r>
              <a:rPr lang="en-US" sz="1200" b="0" dirty="0"/>
              <a:t>  </a:t>
            </a:r>
          </a:p>
          <a:p>
            <a:pPr marL="228600" indent="-228600">
              <a:buFont typeface="+mj-lt"/>
              <a:buAutoNum type="arabicPeriod"/>
            </a:pPr>
            <a:r>
              <a:rPr lang="en-US" sz="1200" dirty="0"/>
              <a:t>All of the components within the suite: </a:t>
            </a:r>
            <a:r>
              <a:rPr lang="en-US" sz="1200" dirty="0">
                <a:hlinkClick r:id="rId20"/>
              </a:rPr>
              <a:t>https://www.microsoft.com/en-us/server-cloud/cortana-intelligence-suite/what-is-cortana-intelligence.aspx</a:t>
            </a:r>
            <a:r>
              <a:rPr lang="en-US" sz="1200" dirty="0"/>
              <a:t>  </a:t>
            </a:r>
          </a:p>
          <a:p>
            <a:pPr marL="228600" indent="-228600">
              <a:buFont typeface="+mj-lt"/>
              <a:buAutoNum type="arabicPeriod"/>
            </a:pPr>
            <a:r>
              <a:rPr lang="en-US" sz="1200" dirty="0"/>
              <a:t>What can I do with it? </a:t>
            </a:r>
            <a:r>
              <a:rPr lang="en-US" sz="1200" dirty="0">
                <a:hlinkClick r:id="rId21"/>
              </a:rPr>
              <a:t>https://gallery.cortanaintelligence.com/</a:t>
            </a:r>
            <a:r>
              <a:rPr lang="en-US" sz="1200" dirty="0"/>
              <a:t>  </a:t>
            </a:r>
          </a:p>
          <a:p>
            <a:pPr marL="228600" indent="-228600">
              <a:buFont typeface="+mj-lt"/>
              <a:buAutoNum type="arabicPeriod"/>
            </a:pPr>
            <a:r>
              <a:rPr lang="en-US" sz="1200" dirty="0"/>
              <a:t>Getting</a:t>
            </a:r>
            <a:r>
              <a:rPr lang="en-US" sz="1200" baseline="0" dirty="0"/>
              <a:t> Started Quickly: </a:t>
            </a:r>
            <a:r>
              <a:rPr lang="en-US" sz="1200" baseline="0" dirty="0">
                <a:hlinkClick r:id="rId22"/>
              </a:rPr>
              <a:t>https://caqs.azure.net/#gallery</a:t>
            </a:r>
            <a:r>
              <a:rPr lang="en-US" sz="1200" baseline="0" dirty="0"/>
              <a:t>  </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17304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Using Azure for Dev/Test: </a:t>
            </a:r>
            <a:r>
              <a:rPr lang="en-US" dirty="0">
                <a:hlinkClick r:id="rId3"/>
              </a:rPr>
              <a:t>https://azure.microsoft.com/en-us/solutions/dev-test/</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9081207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206240"/>
            <a:ext cx="6294120" cy="4766309"/>
          </a:xfrm>
        </p:spPr>
        <p:txBody>
          <a:bodyPr/>
          <a:lstStyle/>
          <a:p>
            <a:r>
              <a:rPr lang="en-US" sz="1400" dirty="0"/>
              <a:t>There will be a</a:t>
            </a:r>
            <a:r>
              <a:rPr lang="en-US" sz="1400" baseline="0" dirty="0"/>
              <a:t> general feedback form, but after each module you are asked if you can complete the objectives. If you cannot, let the instructor know.</a:t>
            </a:r>
          </a:p>
          <a:p>
            <a:r>
              <a:rPr lang="en-US" sz="1400" dirty="0"/>
              <a:t>There are a few things you need prior to coming to class:</a:t>
            </a:r>
          </a:p>
          <a:p>
            <a:r>
              <a:rPr lang="en-US" sz="1400" dirty="0"/>
              <a:t>• A background in data technologies, such as working with Relational and Non-Relational data processing systems </a:t>
            </a:r>
          </a:p>
          <a:p>
            <a:r>
              <a:rPr lang="en-US" sz="1400" dirty="0"/>
              <a:t>• A general level of predictive and classification Statistics</a:t>
            </a:r>
          </a:p>
          <a:p>
            <a:r>
              <a:rPr lang="en-US" sz="1400" dirty="0"/>
              <a:t>• A general understanding of Machine Learning</a:t>
            </a:r>
          </a:p>
          <a:p>
            <a:r>
              <a:rPr lang="en-US" sz="1400" dirty="0"/>
              <a:t>• A subscription to Microsoft Azure (this may be provided through your company or as part of your invitation)</a:t>
            </a:r>
          </a:p>
          <a:p>
            <a:r>
              <a:rPr lang="en-US" sz="1400" dirty="0"/>
              <a:t>We’ll be using the Windows Data Science Virtual Machine (</a:t>
            </a:r>
            <a:r>
              <a:rPr lang="en-US" sz="1400" dirty="0">
                <a:hlinkClick r:id="rId3"/>
              </a:rPr>
              <a:t>https://azure.microsoft.com/en-us/documentation/articles/machine-learning-data-science-provision-vm/#tools-installed-on-the-microsoft-data-science-virtual-machine</a:t>
            </a:r>
            <a:r>
              <a:rPr lang="en-US" sz="1400" dirty="0"/>
              <a:t>) but you can also install things locally if you wish. </a:t>
            </a:r>
          </a:p>
          <a:p>
            <a:pPr lvl="1"/>
            <a:r>
              <a:rPr lang="en-US" sz="1400" dirty="0"/>
              <a:t>A laptop with Visual Studio installed – the Community Edition (free) is acceptable – Version 2015 preferable (</a:t>
            </a:r>
            <a:r>
              <a:rPr lang="en-US" sz="1400" dirty="0">
                <a:hlinkClick r:id="rId4"/>
              </a:rPr>
              <a:t>https://www.visualstudio.com/en-us/products/visual-studio-community-vs.aspx</a:t>
            </a:r>
            <a:r>
              <a:rPr lang="en-US" sz="1400" dirty="0"/>
              <a:t>)</a:t>
            </a:r>
          </a:p>
          <a:p>
            <a:pPr lvl="1"/>
            <a:r>
              <a:rPr lang="en-US" sz="1400" dirty="0"/>
              <a:t>Azure SDK and Command-line Tools installed (</a:t>
            </a:r>
            <a:r>
              <a:rPr lang="en-US" sz="1400" dirty="0">
                <a:hlinkClick r:id="rId5"/>
              </a:rPr>
              <a:t>https://azure.microsoft.com/en-us/downloads/</a:t>
            </a:r>
            <a:r>
              <a:rPr lang="en-US" sz="1400" dirty="0"/>
              <a:t>)</a:t>
            </a:r>
          </a:p>
          <a:p>
            <a:pPr lvl="1"/>
            <a:r>
              <a:rPr lang="en-US" sz="1400" dirty="0"/>
              <a:t>Azure Storage Explorer (</a:t>
            </a:r>
            <a:r>
              <a:rPr lang="en-US" sz="1400" dirty="0">
                <a:hlinkClick r:id="rId6"/>
              </a:rPr>
              <a:t>http://go.microsoft.com/fwlink/?linkid=698844&amp;clcid=0x409</a:t>
            </a:r>
            <a:r>
              <a:rPr lang="en-US" sz="1400" dirty="0"/>
              <a:t>)</a:t>
            </a:r>
          </a:p>
          <a:p>
            <a:pPr lvl="1"/>
            <a:r>
              <a:rPr lang="en-US" sz="1400" dirty="0"/>
              <a:t>Power BI Desktop (</a:t>
            </a:r>
            <a:r>
              <a:rPr lang="en-US" sz="1400" dirty="0">
                <a:hlinkClick r:id="rId7"/>
              </a:rPr>
              <a:t>https://powerbi.microsoft.com/en-us/desktop/?gated=0&amp;number=1</a:t>
            </a:r>
            <a:r>
              <a:rPr lang="en-US" sz="1400" dirty="0"/>
              <a:t>)</a:t>
            </a:r>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8446652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The Azure Portal: </a:t>
            </a:r>
            <a:r>
              <a:rPr lang="en-US" sz="1400" dirty="0">
                <a:hlinkClick r:id="rId3"/>
              </a:rPr>
              <a:t>https://portal.azure.com/</a:t>
            </a:r>
            <a:r>
              <a:rPr lang="en-US" sz="1400" dirty="0"/>
              <a:t> and OMS: </a:t>
            </a:r>
            <a:r>
              <a:rPr lang="en-US" sz="1400" dirty="0">
                <a:hlinkClick r:id="rId4"/>
              </a:rPr>
              <a:t>https://azure.microsoft.com/en-us/documentation/articles/operations-management-suite-overview/</a:t>
            </a:r>
            <a:r>
              <a:rPr lang="en-US" sz="1400" dirty="0"/>
              <a:t>  - also, customizations: </a:t>
            </a:r>
            <a:r>
              <a:rPr lang="en-US" sz="1400" dirty="0">
                <a:hlinkClick r:id="rId5"/>
              </a:rPr>
              <a:t>https://www.youtube.com/playlist?list=PLFuGXEPUdlxLwxsfkvpdvAGInsLDfgvvC</a:t>
            </a:r>
            <a:r>
              <a:rPr lang="en-US" sz="1400" dirty="0"/>
              <a:t>  </a:t>
            </a:r>
          </a:p>
          <a:p>
            <a:pPr marL="228600" indent="-228600">
              <a:buFont typeface="+mj-lt"/>
              <a:buAutoNum type="arabicPeriod"/>
            </a:pPr>
            <a:r>
              <a:rPr lang="en-US" sz="1400" dirty="0"/>
              <a:t>Azure SDK: </a:t>
            </a:r>
            <a:r>
              <a:rPr lang="en-US" sz="1400" dirty="0">
                <a:hlinkClick r:id="rId6"/>
              </a:rPr>
              <a:t>https://go.microsoft.com/fwlink/?linkid=518003&amp;clcid=0x409</a:t>
            </a:r>
            <a:r>
              <a:rPr lang="en-US" sz="1400" dirty="0"/>
              <a:t>  </a:t>
            </a:r>
          </a:p>
          <a:p>
            <a:pPr marL="228600" indent="-228600">
              <a:buFont typeface="+mj-lt"/>
              <a:buAutoNum type="arabicPeriod"/>
            </a:pPr>
            <a:r>
              <a:rPr lang="en-US" sz="1400" dirty="0"/>
              <a:t>Azure </a:t>
            </a:r>
            <a:r>
              <a:rPr lang="en-US" sz="1400" dirty="0" err="1"/>
              <a:t>Powershell</a:t>
            </a:r>
            <a:r>
              <a:rPr lang="en-US" sz="1400" dirty="0"/>
              <a:t>:</a:t>
            </a:r>
            <a:r>
              <a:rPr lang="en-US" sz="1400" baseline="0" dirty="0"/>
              <a:t> </a:t>
            </a:r>
            <a:r>
              <a:rPr lang="en-US" sz="1400" baseline="0" dirty="0">
                <a:hlinkClick r:id="rId7"/>
              </a:rPr>
              <a:t>https://azure.microsoft.com/en-us/documentation/articles/powershell-install-configure/#what-is-azure-powershell</a:t>
            </a:r>
            <a:r>
              <a:rPr lang="en-US" sz="1400" baseline="0" dirty="0"/>
              <a:t> and ARM Templates</a:t>
            </a:r>
            <a:r>
              <a:rPr lang="en-US" sz="1400" dirty="0"/>
              <a:t>: </a:t>
            </a:r>
            <a:r>
              <a:rPr lang="en-US" sz="1400" dirty="0">
                <a:hlinkClick r:id="rId8"/>
              </a:rPr>
              <a:t>https://azure.microsoft.com/en-us/documentation/articles/resource-group-overview/</a:t>
            </a:r>
            <a:r>
              <a:rPr lang="en-US" sz="1400" dirty="0"/>
              <a:t> </a:t>
            </a:r>
          </a:p>
          <a:p>
            <a:pPr marL="228600" indent="-228600">
              <a:buFont typeface="+mj-lt"/>
              <a:buAutoNum type="arabicPeriod"/>
            </a:pPr>
            <a:r>
              <a:rPr lang="en-US" sz="1400" dirty="0"/>
              <a:t>Azure Data Catalog (use an </a:t>
            </a:r>
            <a:r>
              <a:rPr lang="en-US" sz="1400" dirty="0" err="1"/>
              <a:t>inPrivate</a:t>
            </a:r>
            <a:r>
              <a:rPr lang="en-US" sz="1400" dirty="0"/>
              <a:t> browser tab): </a:t>
            </a:r>
            <a:r>
              <a:rPr lang="en-US" sz="1400" kern="1200" dirty="0">
                <a:solidFill>
                  <a:schemeClr val="tx1"/>
                </a:solidFill>
                <a:effectLst/>
                <a:hlinkClick r:id="rId9"/>
              </a:rPr>
              <a:t>http://azuredatacatalog.com</a:t>
            </a:r>
            <a:r>
              <a:rPr lang="en-US" sz="1400" dirty="0"/>
              <a:t> </a:t>
            </a:r>
          </a:p>
          <a:p>
            <a:pPr marL="228600" indent="-228600">
              <a:buFont typeface="+mj-lt"/>
              <a:buAutoNum type="arabicPeriod"/>
            </a:pPr>
            <a:r>
              <a:rPr lang="en-US" sz="1400" dirty="0"/>
              <a:t>Azure Machine Learning: </a:t>
            </a:r>
            <a:r>
              <a:rPr lang="en-US" sz="1400" dirty="0">
                <a:hlinkClick r:id="rId10"/>
              </a:rPr>
              <a:t>http://studio.azureml.net</a:t>
            </a:r>
            <a:r>
              <a:rPr lang="en-US" sz="1400" dirty="0"/>
              <a:t> </a:t>
            </a:r>
          </a:p>
          <a:p>
            <a:pPr marL="228600" indent="-228600">
              <a:buFont typeface="+mj-lt"/>
              <a:buAutoNum type="arabicPeriod"/>
            </a:pPr>
            <a:r>
              <a:rPr lang="en-US" sz="1400" dirty="0"/>
              <a:t>Visual Studio Interface: </a:t>
            </a:r>
            <a:r>
              <a:rPr lang="en-US" sz="1400" dirty="0">
                <a:hlinkClick r:id="rId11"/>
              </a:rPr>
              <a:t>https://msdn.microsoft.com/en-us/library/dn762121.aspx</a:t>
            </a:r>
            <a:r>
              <a:rPr lang="en-US" sz="1400" dirty="0"/>
              <a:t>  </a:t>
            </a:r>
          </a:p>
          <a:p>
            <a:pPr marL="228600" indent="-228600">
              <a:buFont typeface="+mj-lt"/>
              <a:buAutoNum type="arabicPeriod"/>
            </a:pPr>
            <a:r>
              <a:rPr lang="en-US" sz="1400" dirty="0"/>
              <a:t>Installing R Tools for Visual Studio (RTVS): https://www.visualstudio.com/en-us/features/rtvs-vs.aspx </a:t>
            </a:r>
          </a:p>
          <a:p>
            <a:pPr marL="228600" indent="-228600">
              <a:buFont typeface="+mj-lt"/>
              <a:buAutoNum type="arabicPeriod"/>
            </a:pPr>
            <a:r>
              <a:rPr lang="en-US" sz="1400" dirty="0"/>
              <a:t>Azure PowerShell: </a:t>
            </a:r>
            <a:r>
              <a:rPr lang="en-US" sz="1400" dirty="0">
                <a:hlinkClick r:id="rId12"/>
              </a:rPr>
              <a:t>http://aka.ms/webpi-azps</a:t>
            </a:r>
            <a:r>
              <a:rPr lang="en-US" sz="1400" dirty="0"/>
              <a:t>  </a:t>
            </a:r>
          </a:p>
          <a:p>
            <a:pPr marL="228600" indent="-228600">
              <a:buFont typeface="+mj-lt"/>
              <a:buAutoNum type="arabicPeriod"/>
            </a:pPr>
            <a:r>
              <a:rPr lang="en-US" sz="1400" dirty="0"/>
              <a:t>Storage Explorer: </a:t>
            </a:r>
            <a:r>
              <a:rPr lang="en-US" sz="1400" dirty="0">
                <a:hlinkClick r:id="rId13"/>
              </a:rPr>
              <a:t>https://go.microsoft.com/fwlink/?linkid=698844&amp;clcid=0x409</a:t>
            </a:r>
            <a:r>
              <a:rPr lang="en-US" sz="1400" dirty="0"/>
              <a:t>  </a:t>
            </a:r>
          </a:p>
          <a:p>
            <a:pPr marL="228600" indent="-228600">
              <a:buFont typeface="+mj-lt"/>
              <a:buAutoNum type="arabicPeriod"/>
            </a:pPr>
            <a:endParaRPr lang="en-US" sz="1400" dirty="0"/>
          </a:p>
          <a:p>
            <a:pPr marL="228600" indent="-228600">
              <a:buFont typeface="+mj-lt"/>
              <a:buAutoNum type="arabicPeriod"/>
            </a:pPr>
            <a:endParaRPr lang="en-US" sz="1400" dirty="0"/>
          </a:p>
          <a:p>
            <a:pPr marL="228600" indent="-228600">
              <a:buFont typeface="+mj-lt"/>
              <a:buAutoNum type="arabicPeriod"/>
            </a:pPr>
            <a:endParaRPr lang="en-US" sz="14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
        <p:nvSpPr>
          <p:cNvPr id="4" name="Rectangle 3"/>
          <p:cNvSpPr/>
          <p:nvPr/>
        </p:nvSpPr>
        <p:spPr>
          <a:xfrm>
            <a:off x="381000" y="8790702"/>
            <a:ext cx="3429000" cy="230832"/>
          </a:xfrm>
          <a:prstGeom prst="rect">
            <a:avLst/>
          </a:prstGeom>
        </p:spPr>
        <p:txBody>
          <a:bodyPr>
            <a:spAutoFit/>
          </a:bodyPr>
          <a:lstStyle/>
          <a:p>
            <a:r>
              <a:rPr lang="en-US" sz="900" dirty="0"/>
              <a:t>Data Science Blog: https://buckwoody.wordpress.com/</a:t>
            </a:r>
          </a:p>
        </p:txBody>
      </p:sp>
    </p:spTree>
    <p:extLst>
      <p:ext uri="{BB962C8B-B14F-4D97-AF65-F5344CB8AC3E}">
        <p14:creationId xmlns:p14="http://schemas.microsoft.com/office/powerpoint/2010/main" val="31189934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Create a Storage Account in the region closest to the class location – note the name and access keys</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Connect to the Azure Data Catalog as described in the classroom login information</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latin typeface="+mn-lt"/>
              </a:rPr>
              <a:t>Connect to </a:t>
            </a:r>
            <a:r>
              <a:rPr lang="en-US" sz="1800" dirty="0">
                <a:latin typeface="+mn-lt"/>
                <a:hlinkClick r:id="rId3"/>
              </a:rPr>
              <a:t>http://studio.azureml.net</a:t>
            </a:r>
            <a:r>
              <a:rPr lang="en-US" sz="1800" dirty="0">
                <a:latin typeface="+mn-lt"/>
              </a:rPr>
              <a:t>  and create a free account for the class</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5470208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Questions?</a:t>
            </a:r>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sz="1600" dirty="0"/>
              <a:t>Components and capabilities of Cortana Intelligence: </a:t>
            </a:r>
            <a:r>
              <a:rPr lang="en-US" sz="1600" dirty="0">
                <a:hlinkClick r:id="rId3"/>
              </a:rPr>
              <a:t>https://www.microsoft.com/en-us/cloud-platform/what-is-cortana-intelligence-suite</a:t>
            </a:r>
            <a:r>
              <a:rPr lang="en-US" sz="1600" dirty="0"/>
              <a:t> </a:t>
            </a: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471980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At the</a:t>
            </a:r>
            <a:r>
              <a:rPr lang="en-US" sz="1800" baseline="0" dirty="0"/>
              <a:t> end of this Module, you will:</a:t>
            </a:r>
          </a:p>
          <a:p>
            <a:pPr marL="445862" lvl="1" indent="-228600">
              <a:buFont typeface="+mj-lt"/>
              <a:buAutoNum type="arabicPeriod"/>
            </a:pPr>
            <a:r>
              <a:rPr lang="en-US" sz="1800" baseline="0" dirty="0"/>
              <a:t>Understand the CIS Process</a:t>
            </a:r>
          </a:p>
          <a:p>
            <a:pPr marL="445862" lvl="1" indent="-228600">
              <a:buFont typeface="+mj-lt"/>
              <a:buAutoNum type="arabicPeriod"/>
            </a:pPr>
            <a:r>
              <a:rPr lang="en-US" sz="1800" baseline="0" dirty="0"/>
              <a:t>Understand the CIS Components</a:t>
            </a:r>
          </a:p>
          <a:p>
            <a:pPr marL="445862" lvl="1" indent="-228600">
              <a:buFont typeface="+mj-lt"/>
              <a:buAutoNum type="arabicPeriod"/>
            </a:pPr>
            <a:r>
              <a:rPr lang="en-US" sz="1800" baseline="0" dirty="0"/>
              <a:t>Set up and Configure your Development Environments</a:t>
            </a: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12589877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The official documentation for the Cortana Intelligence Suite: </a:t>
            </a:r>
            <a:r>
              <a:rPr lang="en-US" sz="1800" dirty="0">
                <a:hlinkClick r:id="rId3"/>
              </a:rPr>
              <a:t>https://www.microsoft.com/en-us/server-cloud/cortana-intelligence-suite/</a:t>
            </a:r>
            <a:r>
              <a:rPr lang="en-US" sz="1800" dirty="0"/>
              <a:t> </a:t>
            </a:r>
          </a:p>
          <a:p>
            <a:pPr marL="228600" indent="-228600">
              <a:buFont typeface="+mj-lt"/>
              <a:buAutoNum type="arabicPeriod"/>
            </a:pPr>
            <a:r>
              <a:rPr lang="en-US" sz="1800" dirty="0"/>
              <a:t>The Advanced Analytics Learning Portal: </a:t>
            </a:r>
            <a:r>
              <a:rPr lang="en-US" sz="1800" dirty="0">
                <a:hlinkClick r:id="rId4"/>
              </a:rPr>
              <a:t>http://learnanalytics.microsoft.com/</a:t>
            </a:r>
            <a:r>
              <a:rPr lang="en-US" sz="1800"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31755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What you can do with CIS: </a:t>
            </a:r>
            <a:r>
              <a:rPr lang="en-US" sz="1800" dirty="0">
                <a:hlinkClick r:id="rId3"/>
              </a:rPr>
              <a:t>https://www.microsoft.com/en-us/server-cloud/cortana-intelligence-suite/why-cortana-intelligence.aspx</a:t>
            </a:r>
            <a:r>
              <a:rPr lang="en-US" sz="1800" dirty="0"/>
              <a:t>   </a:t>
            </a:r>
          </a:p>
          <a:p>
            <a:pPr marL="228600" indent="-228600">
              <a:buFont typeface="+mj-lt"/>
              <a:buAutoNum type="arabicPeriod"/>
            </a:pPr>
            <a:r>
              <a:rPr lang="en-US" sz="1800" dirty="0"/>
              <a:t>More</a:t>
            </a:r>
            <a:r>
              <a:rPr lang="en-US" sz="1800" baseline="0" dirty="0"/>
              <a:t> about </a:t>
            </a:r>
            <a:r>
              <a:rPr lang="en-US" sz="1800" baseline="0"/>
              <a:t>the process: https://channel9.msdn.com/Blogs/Seth-Juarez/Understanding-Data-Science-for-building-Predictive-Analytics-Solutions-by-Francesca-Lazzeri </a:t>
            </a:r>
            <a:endParaRPr lang="en-US" sz="18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
        <p:nvSpPr>
          <p:cNvPr id="4" name="Rectangle 3"/>
          <p:cNvSpPr/>
          <p:nvPr/>
        </p:nvSpPr>
        <p:spPr>
          <a:xfrm>
            <a:off x="381000" y="8790702"/>
            <a:ext cx="3429000" cy="230832"/>
          </a:xfrm>
          <a:prstGeom prst="rect">
            <a:avLst/>
          </a:prstGeom>
        </p:spPr>
        <p:txBody>
          <a:bodyPr>
            <a:spAutoFit/>
          </a:bodyPr>
          <a:lstStyle/>
          <a:p>
            <a:r>
              <a:rPr lang="en-US" sz="900" dirty="0"/>
              <a:t>Data Science Blog: https://buckwoody.wordpress.com/</a:t>
            </a:r>
          </a:p>
        </p:txBody>
      </p:sp>
    </p:spTree>
    <p:extLst>
      <p:ext uri="{BB962C8B-B14F-4D97-AF65-F5344CB8AC3E}">
        <p14:creationId xmlns:p14="http://schemas.microsoft.com/office/powerpoint/2010/main" val="1418663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893940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This process largely follows the CRISP-DM model: </a:t>
            </a:r>
            <a:r>
              <a:rPr lang="en-US" sz="1800" dirty="0">
                <a:hlinkClick r:id="rId3"/>
              </a:rPr>
              <a:t>http://www.sv-europe.com/crisp-dm-methodology/</a:t>
            </a:r>
            <a:r>
              <a:rPr lang="en-US" sz="1800" dirty="0"/>
              <a:t>  </a:t>
            </a:r>
          </a:p>
          <a:p>
            <a:pPr marL="228600" indent="-228600">
              <a:buFont typeface="+mj-lt"/>
              <a:buAutoNum type="arabicPeriod"/>
            </a:pPr>
            <a:r>
              <a:rPr lang="en-US" sz="1800" dirty="0"/>
              <a:t>It also references the Cortana Intelligence process: </a:t>
            </a:r>
            <a:r>
              <a:rPr lang="en-US" sz="1800" dirty="0">
                <a:hlinkClick r:id="rId4"/>
              </a:rPr>
              <a:t>https://azure.microsoft.com/en-us/documentation/articles/data-science-process-overview/</a:t>
            </a:r>
            <a:r>
              <a:rPr lang="en-US" sz="1800" dirty="0"/>
              <a:t>  </a:t>
            </a:r>
          </a:p>
          <a:p>
            <a:pPr marL="228600" indent="-228600">
              <a:buFont typeface="+mj-lt"/>
              <a:buAutoNum type="arabicPeriod"/>
            </a:pPr>
            <a:r>
              <a:rPr lang="en-US" sz="1800" dirty="0"/>
              <a:t>A complete process diagram</a:t>
            </a:r>
            <a:r>
              <a:rPr lang="en-US" sz="1800" baseline="0" dirty="0"/>
              <a:t> is here: </a:t>
            </a:r>
            <a:r>
              <a:rPr lang="en-US" sz="1800" dirty="0">
                <a:hlinkClick r:id="rId5"/>
              </a:rPr>
              <a:t>https://azure.microsoft.com/en-us/documentation/learning-paths/cortana-analytics-process/</a:t>
            </a:r>
            <a:r>
              <a:rPr lang="en-US" sz="1800" dirty="0"/>
              <a:t> </a:t>
            </a:r>
          </a:p>
          <a:p>
            <a:pPr marL="228600" indent="-228600">
              <a:buFont typeface="+mj-lt"/>
              <a:buAutoNum type="arabicPeriod"/>
            </a:pPr>
            <a:r>
              <a:rPr lang="en-US" sz="1800" dirty="0"/>
              <a:t>Some walkthrough’s of the various services: </a:t>
            </a:r>
            <a:r>
              <a:rPr lang="en-US" sz="1800" dirty="0">
                <a:hlinkClick r:id="rId6"/>
              </a:rPr>
              <a:t>https://azure.microsoft.com/en-us/documentation/articles/data-science-process-walkthroughs/</a:t>
            </a:r>
            <a:r>
              <a:rPr lang="en-US" sz="1800" dirty="0"/>
              <a:t>  </a:t>
            </a:r>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a:t>
            </a:r>
            <a:r>
              <a:rPr lang="en-US" sz="1800" baseline="0" dirty="0" err="1"/>
              <a:t>tio</a:t>
            </a:r>
            <a:r>
              <a:rPr lang="en-US" sz="1800" baseline="0" dirty="0"/>
              <a:t> management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5308362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96041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3" name="Footer Placeholder 2"/>
          <p:cNvSpPr>
            <a:spLocks noGrp="1"/>
          </p:cNvSpPr>
          <p:nvPr>
            <p:ph type="ftr" sz="quarter" idx="14"/>
          </p:nvPr>
        </p:nvSpPr>
        <p:spPr/>
        <p:txBody>
          <a:bodyPr/>
          <a:lstStyle/>
          <a:p>
            <a:pPr defTabSz="1109758"/>
            <a:endParaRPr lang="en-US" dirty="0">
              <a:solidFill>
                <a:srgbClr val="505050"/>
              </a:solidFill>
            </a:endParaRPr>
          </a:p>
        </p:txBody>
      </p:sp>
      <p:sp>
        <p:nvSpPr>
          <p:cNvPr id="7" name="Slide Number Placeholder 6"/>
          <p:cNvSpPr>
            <a:spLocks noGrp="1"/>
          </p:cNvSpPr>
          <p:nvPr>
            <p:ph type="sldNum" sz="quarter" idx="15"/>
          </p:nvPr>
        </p:nvSpPr>
        <p:spPr/>
        <p:txBody>
          <a:body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212567424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Text Placeholder 3"/>
          <p:cNvSpPr>
            <a:spLocks noGrp="1"/>
          </p:cNvSpPr>
          <p:nvPr>
            <p:ph type="body" sz="quarter" idx="15" hasCustomPrompt="1"/>
          </p:nvPr>
        </p:nvSpPr>
        <p:spPr>
          <a:xfrm>
            <a:off x="153878" y="1632056"/>
            <a:ext cx="12128721" cy="4585300"/>
          </a:xfrm>
          <a:prstGeom prst="rect">
            <a:avLst/>
          </a:prstGeom>
        </p:spPr>
        <p:txBody>
          <a:bodyPr/>
          <a:lstStyle>
            <a:lvl1pPr marL="0" indent="0">
              <a:buNone/>
              <a:defRPr>
                <a:solidFill>
                  <a:schemeClr val="tx1"/>
                </a:solidFill>
                <a:latin typeface="Courier New" pitchFamily="49" charset="0"/>
                <a:cs typeface="Courier New" pitchFamily="49" charset="0"/>
              </a:defRPr>
            </a:lvl1pPr>
            <a:lvl2pPr marL="287279" indent="0">
              <a:buNone/>
              <a:defRPr>
                <a:solidFill>
                  <a:schemeClr val="tx1"/>
                </a:solidFill>
                <a:latin typeface="Courier New" pitchFamily="49" charset="0"/>
                <a:cs typeface="Courier New" pitchFamily="49" charset="0"/>
              </a:defRPr>
            </a:lvl2pPr>
            <a:lvl3pPr marL="600187" indent="0">
              <a:buNone/>
              <a:defRPr>
                <a:solidFill>
                  <a:schemeClr val="tx1"/>
                </a:solidFill>
                <a:latin typeface="Courier New" pitchFamily="49" charset="0"/>
                <a:cs typeface="Courier New" pitchFamily="49" charset="0"/>
              </a:defRPr>
            </a:lvl3pPr>
            <a:lvl4pPr marL="887466" indent="0">
              <a:buNone/>
              <a:defRPr>
                <a:solidFill>
                  <a:schemeClr val="tx1"/>
                </a:solidFill>
                <a:latin typeface="Courier New" pitchFamily="49" charset="0"/>
                <a:cs typeface="Courier New" pitchFamily="49" charset="0"/>
              </a:defRPr>
            </a:lvl4pPr>
            <a:lvl5pPr marL="1127540" indent="0">
              <a:buNone/>
              <a:defRPr>
                <a:solidFill>
                  <a:schemeClr val="tx1"/>
                </a:solidFill>
                <a:latin typeface="Courier New" pitchFamily="49" charset="0"/>
                <a:cs typeface="Courier New" pitchFamily="49" charset="0"/>
              </a:defRPr>
            </a:lvl5pPr>
          </a:lstStyle>
          <a:p>
            <a:pPr lvl="0"/>
            <a:r>
              <a:rPr lang="en-US" dirty="0"/>
              <a:t>Click to add developer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5"/>
          <p:cNvSpPr>
            <a:spLocks noGrp="1"/>
          </p:cNvSpPr>
          <p:nvPr>
            <p:ph type="body" sz="quarter" idx="12"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6" name="Footer Placeholder 5"/>
          <p:cNvSpPr>
            <a:spLocks noGrp="1"/>
          </p:cNvSpPr>
          <p:nvPr>
            <p:ph type="ftr" sz="quarter" idx="16"/>
          </p:nvPr>
        </p:nvSpPr>
        <p:spPr/>
        <p:txBody>
          <a:bodyPr/>
          <a:lstStyle/>
          <a:p>
            <a:endParaRPr lang="en-US" dirty="0">
              <a:solidFill>
                <a:srgbClr val="505050"/>
              </a:solidFill>
            </a:endParaRPr>
          </a:p>
        </p:txBody>
      </p:sp>
      <p:sp>
        <p:nvSpPr>
          <p:cNvPr id="10" name="Slide Number Placeholder 9"/>
          <p:cNvSpPr>
            <a:spLocks noGrp="1"/>
          </p:cNvSpPr>
          <p:nvPr>
            <p:ph type="sldNum" sz="quarter" idx="17"/>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268243191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83798335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6" name="Rectangle 5"/>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6"/>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153877" y="3954464"/>
            <a:ext cx="10262765" cy="18743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8926481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6" name="Rectangle 5"/>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5"/>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Video title</a:t>
            </a:r>
          </a:p>
        </p:txBody>
      </p:sp>
      <p:sp>
        <p:nvSpPr>
          <p:cNvPr id="5" name="Text Placeholder 4"/>
          <p:cNvSpPr>
            <a:spLocks noGrp="1"/>
          </p:cNvSpPr>
          <p:nvPr>
            <p:ph type="body" sz="quarter" idx="12" hasCustomPrompt="1"/>
          </p:nvPr>
        </p:nvSpPr>
        <p:spPr>
          <a:xfrm>
            <a:off x="153877" y="3963564"/>
            <a:ext cx="10262764" cy="18652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7021031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FFFFFF"/>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5690824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chemeClr val="tx1"/>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3584344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11721552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5915994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130923814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1838387"/>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Title Slide Photo_Option">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10" name="Rectangle 9"/>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2458333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2794325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99757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
        <p:nvSpPr>
          <p:cNvPr id="4"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39549515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Edit Master text styles</a:t>
            </a:r>
          </a:p>
        </p:txBody>
      </p:sp>
    </p:spTree>
    <p:extLst>
      <p:ext uri="{BB962C8B-B14F-4D97-AF65-F5344CB8AC3E}">
        <p14:creationId xmlns:p14="http://schemas.microsoft.com/office/powerpoint/2010/main" val="414925331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842529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1996008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9070836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0009979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C52C2B-7042-40BF-8872-17B0983F4A66}" type="datetimeFigureOut">
              <a:rPr lang="en-US" smtClean="0"/>
              <a:t>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242195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235060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C52C2B-7042-40BF-8872-17B0983F4A66}" type="datetimeFigureOut">
              <a:rPr lang="en-US" smtClean="0"/>
              <a:t>2/14/2017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6675996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3C52C2B-7042-40BF-8872-17B0983F4A66}" type="datetimeFigureOut">
              <a:rPr lang="en-US" smtClean="0"/>
              <a:t>2/14/2017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1056616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C52C2B-7042-40BF-8872-17B0983F4A66}" type="datetimeFigureOut">
              <a:rPr lang="en-US" smtClean="0"/>
              <a:t>2/14/2017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97831163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44269646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2399760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8669485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229445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975821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b="0">
                <a:solidFill>
                  <a:schemeClr val="tx1"/>
                </a:solidFill>
              </a:defRPr>
            </a:lvl1pPr>
          </a:lstStyle>
          <a:p>
            <a:r>
              <a:rPr lang="en-US"/>
              <a:t>Click to edit Master title style</a:t>
            </a:r>
          </a:p>
        </p:txBody>
      </p:sp>
      <p:sp>
        <p:nvSpPr>
          <p:cNvPr id="3" name="Subtitle 2"/>
          <p:cNvSpPr>
            <a:spLocks noGrp="1"/>
          </p:cNvSpPr>
          <p:nvPr>
            <p:ph type="subTitle" idx="1"/>
          </p:nvPr>
        </p:nvSpPr>
        <p:spPr>
          <a:xfrm>
            <a:off x="1554560" y="3673745"/>
            <a:ext cx="9327356" cy="1688725"/>
          </a:xfrm>
        </p:spPr>
        <p:txBody>
          <a:bodyPr/>
          <a:lstStyle>
            <a:lvl1pPr marL="0" indent="0" algn="ctr">
              <a:buNone/>
              <a:defRPr sz="2448"/>
            </a:lvl1pPr>
            <a:lvl2pPr marL="466287" indent="0" algn="ctr">
              <a:buNone/>
              <a:defRPr sz="2040"/>
            </a:lvl2pPr>
            <a:lvl3pPr marL="932573" indent="0" algn="ctr">
              <a:buNone/>
              <a:defRPr sz="1836"/>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a:t>Click to edit Master subtitle style</a:t>
            </a:r>
          </a:p>
        </p:txBody>
      </p:sp>
    </p:spTree>
    <p:extLst>
      <p:ext uri="{BB962C8B-B14F-4D97-AF65-F5344CB8AC3E}">
        <p14:creationId xmlns:p14="http://schemas.microsoft.com/office/powerpoint/2010/main" val="3472748822"/>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553289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23852809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126354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92233"/>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46622460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with photo">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sp>
        <p:nvSpPr>
          <p:cNvPr id="10" name="TextBox 9"/>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2" name="Picture 1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80296" y="233151"/>
            <a:ext cx="1986146" cy="730297"/>
          </a:xfrm>
          <a:prstGeom prst="rect">
            <a:avLst/>
          </a:prstGeom>
        </p:spPr>
      </p:pic>
      <p:sp>
        <p:nvSpPr>
          <p:cNvPr id="15" name="TextBox 14"/>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
        <p:nvSpPr>
          <p:cNvPr id="14" name="TextBox 13"/>
          <p:cNvSpPr txBox="1"/>
          <p:nvPr userDrawn="1"/>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Tree>
    <p:extLst>
      <p:ext uri="{BB962C8B-B14F-4D97-AF65-F5344CB8AC3E}">
        <p14:creationId xmlns:p14="http://schemas.microsoft.com/office/powerpoint/2010/main" val="404502982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no photo">
    <p:bg>
      <p:bgPr>
        <a:solidFill>
          <a:schemeClr val="tx2"/>
        </a:solidFill>
        <a:effectLst/>
      </p:bgPr>
    </p:bg>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14" name="Picture 1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spTree>
    <p:extLst>
      <p:ext uri="{BB962C8B-B14F-4D97-AF65-F5344CB8AC3E}">
        <p14:creationId xmlns:p14="http://schemas.microsoft.com/office/powerpoint/2010/main" val="1409420541"/>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16" name="Text Placeholder 15"/>
          <p:cNvSpPr>
            <a:spLocks noGrp="1"/>
          </p:cNvSpPr>
          <p:nvPr>
            <p:ph type="body" sz="quarter" idx="14"/>
          </p:nvPr>
        </p:nvSpPr>
        <p:spPr>
          <a:xfrm>
            <a:off x="153878" y="1632056"/>
            <a:ext cx="12128721" cy="46681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
        <p:nvSpPr>
          <p:cNvPr id="20" name="Footer Placeholder 19"/>
          <p:cNvSpPr>
            <a:spLocks noGrp="1"/>
          </p:cNvSpPr>
          <p:nvPr>
            <p:ph type="ftr" sz="quarter" idx="16"/>
          </p:nvPr>
        </p:nvSpPr>
        <p:spPr>
          <a:xfrm>
            <a:off x="1943199" y="6606832"/>
            <a:ext cx="8550077" cy="387694"/>
          </a:xfrm>
        </p:spPr>
        <p:txBody>
          <a:bodyPr/>
          <a:lstStyle/>
          <a:p>
            <a:endParaRPr lang="en-US" dirty="0">
              <a:solidFill>
                <a:srgbClr val="505050"/>
              </a:solidFill>
            </a:endParaRPr>
          </a:p>
        </p:txBody>
      </p:sp>
    </p:spTree>
    <p:extLst>
      <p:ext uri="{BB962C8B-B14F-4D97-AF65-F5344CB8AC3E}">
        <p14:creationId xmlns:p14="http://schemas.microsoft.com/office/powerpoint/2010/main" val="285777622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18" Type="http://schemas.openxmlformats.org/officeDocument/2006/relationships/image" Target="../media/image6.emf"/><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oleObject" Target="../embeddings/oleObject1.bin"/><Relationship Id="rId2" Type="http://schemas.openxmlformats.org/officeDocument/2006/relationships/slideLayout" Target="../slideLayouts/slideLayout8.xml"/><Relationship Id="rId16" Type="http://schemas.openxmlformats.org/officeDocument/2006/relationships/tags" Target="../tags/tag1.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vmlDrawing" Target="../drawings/vmlDrawing1.v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2.xml"/><Relationship Id="rId7" Type="http://schemas.openxmlformats.org/officeDocument/2006/relationships/theme" Target="../theme/theme3.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4.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slideLayout" Target="../slideLayouts/slideLayout39.xml"/><Relationship Id="rId1" Type="http://schemas.openxmlformats.org/officeDocument/2006/relationships/slideLayout" Target="../slideLayouts/slideLayout38.xml"/><Relationship Id="rId4"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138205672"/>
      </p:ext>
    </p:extLst>
  </p:cSld>
  <p:clrMap bg1="lt1" tx1="dk1" bg2="lt2" tx2="dk2" accent1="accent1" accent2="accent2" accent3="accent3" accent4="accent4" accent5="accent5" accent6="accent6" hlink="hlink" folHlink="folHlink"/>
  <p:sldLayoutIdLst>
    <p:sldLayoutId id="2147484277" r:id="rId1"/>
    <p:sldLayoutId id="2147484288" r:id="rId2"/>
    <p:sldLayoutId id="2147484294" r:id="rId3"/>
    <p:sldLayoutId id="2147484299" r:id="rId4"/>
    <p:sldLayoutId id="2147484301" r:id="rId5"/>
    <p:sldLayoutId id="2147484367"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31" name="think-cell Slide" r:id="rId17" imgW="383" imgH="384" progId="TCLayout.ActiveDocument.1">
                  <p:embed/>
                </p:oleObj>
              </mc:Choice>
              <mc:Fallback>
                <p:oleObj name="think-cell Slide" r:id="rId17" imgW="383" imgH="384" progId="TCLayout.ActiveDocument.1">
                  <p:embed/>
                  <p:pic>
                    <p:nvPicPr>
                      <p:cNvPr id="3" name="Object 2" hidden="1"/>
                      <p:cNvPicPr/>
                      <p:nvPr/>
                    </p:nvPicPr>
                    <p:blipFill>
                      <a:blip r:embed="rId18"/>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1748807793"/>
      </p:ext>
    </p:extLst>
  </p:cSld>
  <p:clrMap bg1="lt1" tx1="dk1" bg2="lt2" tx2="dk2" accent1="accent1" accent2="accent2" accent3="accent3" accent4="accent4" accent5="accent5" accent6="accent6" hlink="hlink" folHlink="folHlink"/>
  <p:sldLayoutIdLst>
    <p:sldLayoutId id="2147484369" r:id="rId1"/>
    <p:sldLayoutId id="2147484370" r:id="rId2"/>
    <p:sldLayoutId id="2147484371" r:id="rId3"/>
    <p:sldLayoutId id="2147484372" r:id="rId4"/>
    <p:sldLayoutId id="2147484373" r:id="rId5"/>
    <p:sldLayoutId id="2147484374" r:id="rId6"/>
    <p:sldLayoutId id="2147484375" r:id="rId7"/>
    <p:sldLayoutId id="2147484376" r:id="rId8"/>
    <p:sldLayoutId id="2147484377" r:id="rId9"/>
    <p:sldLayoutId id="2147484378" r:id="rId10"/>
    <p:sldLayoutId id="2147484379" r:id="rId11"/>
    <p:sldLayoutId id="2147484380" r:id="rId12"/>
    <p:sldLayoutId id="2147484381" r:id="rId13"/>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8"/>
          <a:stretch>
            <a:fillRect/>
          </a:stretch>
        </p:blipFill>
        <p:spPr>
          <a:xfrm rot="5400000">
            <a:off x="9393899" y="3050513"/>
            <a:ext cx="6995160" cy="894134"/>
          </a:xfrm>
          <a:prstGeom prst="rect">
            <a:avLst/>
          </a:prstGeom>
        </p:spPr>
      </p:pic>
      <p:pic>
        <p:nvPicPr>
          <p:cNvPr id="5" name="Picture 4"/>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213460604"/>
      </p:ext>
    </p:extLst>
  </p:cSld>
  <p:clrMap bg1="lt1" tx1="dk1" bg2="lt2" tx2="dk2" accent1="accent1" accent2="accent2" accent3="accent3" accent4="accent4" accent5="accent5" accent6="accent6" hlink="hlink" folHlink="folHlink"/>
  <p:sldLayoutIdLst>
    <p:sldLayoutId id="2147484383" r:id="rId1"/>
    <p:sldLayoutId id="2147484384" r:id="rId2"/>
    <p:sldLayoutId id="2147484385" r:id="rId3"/>
    <p:sldLayoutId id="2147484386" r:id="rId4"/>
    <p:sldLayoutId id="2147484387" r:id="rId5"/>
    <p:sldLayoutId id="2147484388"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93C52C2B-7042-40BF-8872-17B0983F4A66}" type="datetimeFigureOut">
              <a:rPr lang="en-US" smtClean="0"/>
              <a:t>2/14/2017</a:t>
            </a:fld>
            <a:endParaRPr lang="en-US"/>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B5E599B2-8D78-41B7-BDF2-E3ADBE2383B9}" type="slidenum">
              <a:rPr lang="en-US" smtClean="0"/>
              <a:t>‹#›</a:t>
            </a:fld>
            <a:endParaRPr lang="en-US"/>
          </a:p>
        </p:txBody>
      </p:sp>
    </p:spTree>
    <p:extLst>
      <p:ext uri="{BB962C8B-B14F-4D97-AF65-F5344CB8AC3E}">
        <p14:creationId xmlns:p14="http://schemas.microsoft.com/office/powerpoint/2010/main" val="2949926753"/>
      </p:ext>
    </p:extLst>
  </p:cSld>
  <p:clrMap bg1="lt1" tx1="dk1" bg2="lt2" tx2="dk2" accent1="accent1" accent2="accent2" accent3="accent3" accent4="accent4" accent5="accent5" accent6="accent6" hlink="hlink" folHlink="folHlink"/>
  <p:sldLayoutIdLst>
    <p:sldLayoutId id="2147484390" r:id="rId1"/>
    <p:sldLayoutId id="2147484391" r:id="rId2"/>
    <p:sldLayoutId id="2147484392" r:id="rId3"/>
    <p:sldLayoutId id="2147484393" r:id="rId4"/>
    <p:sldLayoutId id="2147484394" r:id="rId5"/>
    <p:sldLayoutId id="2147484395" r:id="rId6"/>
    <p:sldLayoutId id="2147484396" r:id="rId7"/>
    <p:sldLayoutId id="2147484397" r:id="rId8"/>
    <p:sldLayoutId id="2147484398" r:id="rId9"/>
    <p:sldLayoutId id="2147484399" r:id="rId10"/>
    <p:sldLayoutId id="2147484400" r:id="rId11"/>
    <p:sldLayoutId id="2147484401" r:id="rId12"/>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1025"/>
          <p:cNvSpPr>
            <a:spLocks noGrp="1" noChangeArrowheads="1"/>
          </p:cNvSpPr>
          <p:nvPr>
            <p:ph type="body" idx="1"/>
          </p:nvPr>
        </p:nvSpPr>
        <p:spPr bwMode="auto">
          <a:xfrm>
            <a:off x="621824" y="1398905"/>
            <a:ext cx="11192828" cy="4896168"/>
          </a:xfrm>
          <a:prstGeom prst="rect">
            <a:avLst/>
          </a:prstGeom>
          <a:noFill/>
          <a:ln w="9525">
            <a:noFill/>
            <a:miter lim="800000"/>
            <a:headEnd/>
            <a:tailEnd/>
          </a:ln>
        </p:spPr>
        <p:txBody>
          <a:bodyPr vert="horz" wrap="square" lIns="91438" tIns="45719" rIns="91438" bIns="45719"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1026"/>
          <p:cNvSpPr>
            <a:spLocks noGrp="1" noChangeArrowheads="1"/>
          </p:cNvSpPr>
          <p:nvPr>
            <p:ph type="title"/>
          </p:nvPr>
        </p:nvSpPr>
        <p:spPr bwMode="auto">
          <a:xfrm>
            <a:off x="621824" y="310868"/>
            <a:ext cx="11192828" cy="777169"/>
          </a:xfrm>
          <a:prstGeom prst="rect">
            <a:avLst/>
          </a:prstGeom>
          <a:noFill/>
          <a:ln w="9525">
            <a:noFill/>
            <a:miter lim="800000"/>
            <a:headEnd/>
            <a:tailEnd/>
          </a:ln>
        </p:spPr>
        <p:txBody>
          <a:bodyPr vert="horz" wrap="square" lIns="91438" tIns="45719" rIns="91438" bIns="45719" numCol="1" anchor="ctr"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2333132422"/>
      </p:ext>
    </p:extLst>
  </p:cSld>
  <p:clrMap bg1="lt1" tx1="dk1" bg2="lt2" tx2="dk2" accent1="accent1" accent2="accent2" accent3="accent3" accent4="accent4" accent5="accent5" accent6="accent6" hlink="hlink" folHlink="folHlink"/>
  <p:sldLayoutIdLst>
    <p:sldLayoutId id="2147484403" r:id="rId1"/>
    <p:sldLayoutId id="2147484404" r:id="rId2"/>
    <p:sldLayoutId id="2147484405" r:id="rId3"/>
  </p:sldLayoutIdLst>
  <p:transition>
    <p:fade/>
  </p:transition>
  <p:hf hdr="0" ftr="0" dt="0"/>
  <p:txStyles>
    <p:titleStyle>
      <a:lvl1pPr marL="0" indent="0" algn="ctr" defTabSz="-18864709" rtl="0" eaLnBrk="1" fontAlgn="base" hangingPunct="1">
        <a:spcBef>
          <a:spcPct val="0"/>
        </a:spcBef>
        <a:spcAft>
          <a:spcPct val="0"/>
        </a:spcAft>
        <a:defRPr lang="en-US" sz="3807" b="0" dirty="0" smtClean="0">
          <a:solidFill>
            <a:schemeClr val="tx1"/>
          </a:solidFill>
          <a:latin typeface="Calibri"/>
          <a:ea typeface="+mj-ea"/>
          <a:cs typeface="Segoe UI" pitchFamily="34" charset="0"/>
        </a:defRPr>
      </a:lvl1pPr>
      <a:lvl2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2pPr>
      <a:lvl3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3pPr>
      <a:lvl4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4pPr>
      <a:lvl5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5pPr>
      <a:lvl6pPr marL="621700" algn="l" eaLnBrk="1" fontAlgn="base" hangingPunct="1">
        <a:spcBef>
          <a:spcPct val="0"/>
        </a:spcBef>
        <a:spcAft>
          <a:spcPct val="0"/>
        </a:spcAft>
        <a:defRPr sz="3807" b="1">
          <a:solidFill>
            <a:schemeClr val="tx2">
              <a:alpha val="100000"/>
            </a:schemeClr>
          </a:solidFill>
          <a:latin typeface="Verdana"/>
        </a:defRPr>
      </a:lvl6pPr>
      <a:lvl7pPr marL="1243401" algn="l" eaLnBrk="1" fontAlgn="base" hangingPunct="1">
        <a:spcBef>
          <a:spcPct val="0"/>
        </a:spcBef>
        <a:spcAft>
          <a:spcPct val="0"/>
        </a:spcAft>
        <a:defRPr sz="3807" b="1">
          <a:solidFill>
            <a:schemeClr val="tx2">
              <a:alpha val="100000"/>
            </a:schemeClr>
          </a:solidFill>
          <a:latin typeface="Verdana"/>
        </a:defRPr>
      </a:lvl7pPr>
      <a:lvl8pPr marL="1865100" algn="l" eaLnBrk="1" fontAlgn="base" hangingPunct="1">
        <a:spcBef>
          <a:spcPct val="0"/>
        </a:spcBef>
        <a:spcAft>
          <a:spcPct val="0"/>
        </a:spcAft>
        <a:defRPr sz="3807" b="1">
          <a:solidFill>
            <a:schemeClr val="tx2">
              <a:alpha val="100000"/>
            </a:schemeClr>
          </a:solidFill>
          <a:latin typeface="Verdana"/>
        </a:defRPr>
      </a:lvl8pPr>
      <a:lvl9pPr marL="2486800" algn="l" eaLnBrk="1" fontAlgn="base" hangingPunct="1">
        <a:spcBef>
          <a:spcPct val="0"/>
        </a:spcBef>
        <a:spcAft>
          <a:spcPct val="0"/>
        </a:spcAft>
        <a:defRPr sz="3807" b="1">
          <a:solidFill>
            <a:schemeClr val="tx2">
              <a:alpha val="100000"/>
            </a:schemeClr>
          </a:solidFill>
          <a:latin typeface="Verdana"/>
        </a:defRPr>
      </a:lvl9pPr>
    </p:titleStyle>
    <p:bodyStyle>
      <a:lvl1pPr marL="466276" indent="-466276" algn="l" defTabSz="-18864709" rtl="0" eaLnBrk="1" fontAlgn="base" hangingPunct="1">
        <a:spcBef>
          <a:spcPts val="408"/>
        </a:spcBef>
        <a:spcAft>
          <a:spcPct val="0"/>
        </a:spcAft>
        <a:buFont typeface="Wingdings" pitchFamily="2" charset="2"/>
        <a:buChar char="§"/>
        <a:defRPr sz="2720" b="1">
          <a:solidFill>
            <a:schemeClr val="tx1"/>
          </a:solidFill>
          <a:latin typeface="Calibri" pitchFamily="34" charset="0"/>
          <a:ea typeface="+mn-ea"/>
          <a:cs typeface="Segoe UI" pitchFamily="34" charset="0"/>
        </a:defRPr>
      </a:lvl1pPr>
      <a:lvl2pPr marL="1010262" indent="-388563" algn="l" defTabSz="-18864709" rtl="0" eaLnBrk="1" fontAlgn="base" hangingPunct="1">
        <a:spcBef>
          <a:spcPts val="408"/>
        </a:spcBef>
        <a:spcAft>
          <a:spcPct val="0"/>
        </a:spcAft>
        <a:buSzPct val="50000"/>
        <a:buFont typeface="Wingdings" pitchFamily="2" charset="2"/>
        <a:buChar char="o"/>
        <a:defRPr sz="2448">
          <a:solidFill>
            <a:schemeClr val="tx1"/>
          </a:solidFill>
          <a:latin typeface="Calibri Light" pitchFamily="34" charset="0"/>
          <a:cs typeface="Segoe UI" pitchFamily="34" charset="0"/>
        </a:defRPr>
      </a:lvl2pPr>
      <a:lvl3pPr marL="1554251" indent="-310849" algn="l" defTabSz="-18864709" rtl="0" eaLnBrk="1" fontAlgn="base" hangingPunct="1">
        <a:spcBef>
          <a:spcPts val="408"/>
        </a:spcBef>
        <a:spcAft>
          <a:spcPct val="0"/>
        </a:spcAft>
        <a:buSzPct val="50000"/>
        <a:buFont typeface="Wingdings" pitchFamily="2" charset="2"/>
        <a:buChar char="o"/>
        <a:defRPr sz="2175">
          <a:solidFill>
            <a:schemeClr val="tx1"/>
          </a:solidFill>
          <a:latin typeface="Calibri Light" pitchFamily="34" charset="0"/>
          <a:cs typeface="Segoe UI" pitchFamily="34" charset="0"/>
        </a:defRPr>
      </a:lvl3pPr>
      <a:lvl4pPr marL="2175950" indent="-310849" algn="l" defTabSz="-18864709" rtl="0" eaLnBrk="1" fontAlgn="base" hangingPunct="1">
        <a:spcBef>
          <a:spcPts val="408"/>
        </a:spcBef>
        <a:spcAft>
          <a:spcPct val="0"/>
        </a:spcAft>
        <a:buSzPct val="50000"/>
        <a:buFont typeface="Wingdings" pitchFamily="2" charset="2"/>
        <a:buChar char="o"/>
        <a:defRPr sz="1904">
          <a:solidFill>
            <a:schemeClr val="tx1"/>
          </a:solidFill>
          <a:latin typeface="Calibri Light" pitchFamily="34" charset="0"/>
          <a:cs typeface="Segoe UI" pitchFamily="34" charset="0"/>
        </a:defRPr>
      </a:lvl4pPr>
      <a:lvl5pPr marL="2797649" indent="-310849" algn="l" defTabSz="-18864709" rtl="0" eaLnBrk="1" fontAlgn="base" hangingPunct="1">
        <a:spcBef>
          <a:spcPts val="408"/>
        </a:spcBef>
        <a:spcAft>
          <a:spcPct val="0"/>
        </a:spcAft>
        <a:buSzPct val="50000"/>
        <a:buFont typeface="Wingdings" pitchFamily="2" charset="2"/>
        <a:buChar char="o"/>
        <a:defRPr sz="1632">
          <a:solidFill>
            <a:schemeClr val="tx1"/>
          </a:solidFill>
          <a:latin typeface="Calibri Light" pitchFamily="34" charset="0"/>
          <a:cs typeface="Segoe UI" pitchFamily="34" charset="0"/>
        </a:defRPr>
      </a:lvl5pPr>
      <a:lvl6pPr marL="3419349"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6pPr>
      <a:lvl7pPr marL="40410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7pPr>
      <a:lvl8pPr marL="46627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8pPr>
      <a:lvl9pPr marL="52844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9pPr>
    </p:bodyStyle>
    <p:otherStyle>
      <a:lvl1pPr algn="l" eaLnBrk="1" fontAlgn="base" hangingPunct="1">
        <a:spcBef>
          <a:spcPct val="0"/>
        </a:spcBef>
        <a:spcAft>
          <a:spcPct val="0"/>
        </a:spcAft>
        <a:defRPr>
          <a:solidFill>
            <a:schemeClr val="tx1">
              <a:alpha val="100000"/>
            </a:schemeClr>
          </a:solidFill>
          <a:latin typeface="Arial"/>
        </a:defRPr>
      </a:lvl1pPr>
      <a:lvl2pPr marL="621700" algn="l" eaLnBrk="1" fontAlgn="base" hangingPunct="1">
        <a:spcBef>
          <a:spcPct val="0"/>
        </a:spcBef>
        <a:spcAft>
          <a:spcPct val="0"/>
        </a:spcAft>
        <a:defRPr>
          <a:solidFill>
            <a:schemeClr val="tx1">
              <a:alpha val="100000"/>
            </a:schemeClr>
          </a:solidFill>
          <a:latin typeface="Arial"/>
        </a:defRPr>
      </a:lvl2pPr>
      <a:lvl3pPr marL="1243401" algn="l" eaLnBrk="1" fontAlgn="base" hangingPunct="1">
        <a:spcBef>
          <a:spcPct val="0"/>
        </a:spcBef>
        <a:spcAft>
          <a:spcPct val="0"/>
        </a:spcAft>
        <a:defRPr>
          <a:solidFill>
            <a:schemeClr val="tx1">
              <a:alpha val="100000"/>
            </a:schemeClr>
          </a:solidFill>
          <a:latin typeface="Arial"/>
        </a:defRPr>
      </a:lvl3pPr>
      <a:lvl4pPr marL="1865100" algn="l" eaLnBrk="1" fontAlgn="base" hangingPunct="1">
        <a:spcBef>
          <a:spcPct val="0"/>
        </a:spcBef>
        <a:spcAft>
          <a:spcPct val="0"/>
        </a:spcAft>
        <a:defRPr>
          <a:solidFill>
            <a:schemeClr val="tx1">
              <a:alpha val="100000"/>
            </a:schemeClr>
          </a:solidFill>
          <a:latin typeface="Arial"/>
        </a:defRPr>
      </a:lvl4pPr>
      <a:lvl5pPr marL="2486800" algn="l" eaLnBrk="1" fontAlgn="base" hangingPunct="1">
        <a:spcBef>
          <a:spcPct val="0"/>
        </a:spcBef>
        <a:spcAft>
          <a:spcPct val="0"/>
        </a:spcAft>
        <a:defRPr>
          <a:solidFill>
            <a:schemeClr val="tx1">
              <a:alpha val="100000"/>
            </a:schemeClr>
          </a:solidFill>
          <a:latin typeface="Arial"/>
        </a:defRPr>
      </a:lvl5pPr>
      <a:lvl6pPr marL="3108500" algn="l" eaLnBrk="1" fontAlgn="base" hangingPunct="1">
        <a:spcBef>
          <a:spcPct val="0"/>
        </a:spcBef>
        <a:spcAft>
          <a:spcPct val="0"/>
        </a:spcAft>
        <a:defRPr>
          <a:solidFill>
            <a:schemeClr val="tx1">
              <a:alpha val="100000"/>
            </a:schemeClr>
          </a:solidFill>
          <a:latin typeface="Arial"/>
        </a:defRPr>
      </a:lvl6pPr>
      <a:lvl7pPr marL="3730201" algn="l" eaLnBrk="1" fontAlgn="base" hangingPunct="1">
        <a:spcBef>
          <a:spcPct val="0"/>
        </a:spcBef>
        <a:spcAft>
          <a:spcPct val="0"/>
        </a:spcAft>
        <a:defRPr>
          <a:solidFill>
            <a:schemeClr val="tx1">
              <a:alpha val="100000"/>
            </a:schemeClr>
          </a:solidFill>
          <a:latin typeface="Arial"/>
        </a:defRPr>
      </a:lvl7pPr>
      <a:lvl8pPr marL="4351900" algn="l" eaLnBrk="1" fontAlgn="base" hangingPunct="1">
        <a:spcBef>
          <a:spcPct val="0"/>
        </a:spcBef>
        <a:spcAft>
          <a:spcPct val="0"/>
        </a:spcAft>
        <a:defRPr>
          <a:solidFill>
            <a:schemeClr val="tx1">
              <a:alpha val="100000"/>
            </a:schemeClr>
          </a:solidFill>
          <a:latin typeface="Arial"/>
        </a:defRPr>
      </a:lvl8pPr>
      <a:lvl9pPr marL="4973600" algn="l" eaLnBrk="1" fontAlgn="base" hangingPunct="1">
        <a:spcBef>
          <a:spcPct val="0"/>
        </a:spcBef>
        <a:spcAft>
          <a:spcPct val="0"/>
        </a:spcAft>
        <a:defRPr>
          <a:solidFill>
            <a:schemeClr val="tx1">
              <a:alpha val="100000"/>
            </a:schemeClr>
          </a:solidFill>
          <a:latin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3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37.png"/><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slideLayout" Target="../slideLayouts/slideLayout12.xml"/><Relationship Id="rId7" Type="http://schemas.openxmlformats.org/officeDocument/2006/relationships/image" Target="../media/image17.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16.emf"/><Relationship Id="rId5" Type="http://schemas.openxmlformats.org/officeDocument/2006/relationships/oleObject" Target="../embeddings/oleObject2.bin"/><Relationship Id="rId4" Type="http://schemas.openxmlformats.org/officeDocument/2006/relationships/notesSlide" Target="../notesSlides/notesSlide2.xml"/><Relationship Id="rId9" Type="http://schemas.openxmlformats.org/officeDocument/2006/relationships/image" Target="../media/image19.emf"/></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37.png"/><Relationship Id="rId4" Type="http://schemas.openxmlformats.org/officeDocument/2006/relationships/image" Target="../media/image36.png"/></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8.xml"/><Relationship Id="rId1" Type="http://schemas.openxmlformats.org/officeDocument/2006/relationships/slideLayout" Target="../slideLayouts/slideLayout3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3.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image" Target="../media/image37.png"/><Relationship Id="rId4" Type="http://schemas.openxmlformats.org/officeDocument/2006/relationships/image" Target="../media/image3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3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4265"/>
            <a:ext cx="4957763" cy="1084263"/>
          </a:xfrm>
        </p:spPr>
        <p:txBody>
          <a:bodyPr/>
          <a:lstStyle/>
          <a:p>
            <a:r>
              <a:rPr lang="en-US" sz="8800" dirty="0">
                <a:solidFill>
                  <a:schemeClr val="tx1"/>
                </a:solidFill>
              </a:rPr>
              <a:t>Welcome!</a:t>
            </a:r>
          </a:p>
        </p:txBody>
      </p:sp>
      <p:sp>
        <p:nvSpPr>
          <p:cNvPr id="3" name="Text Placeholder 2"/>
          <p:cNvSpPr>
            <a:spLocks noGrp="1"/>
          </p:cNvSpPr>
          <p:nvPr>
            <p:ph sz="quarter" idx="4294967295"/>
          </p:nvPr>
        </p:nvSpPr>
        <p:spPr>
          <a:xfrm>
            <a:off x="1" y="266700"/>
            <a:ext cx="11655188" cy="4469073"/>
          </a:xfrm>
          <a:solidFill>
            <a:schemeClr val="bg1">
              <a:lumMod val="95000"/>
              <a:alpha val="74000"/>
            </a:schemeClr>
          </a:solidFill>
          <a:effectLst>
            <a:outerShdw blurRad="50800" dist="38100" dir="2700000" algn="tl" rotWithShape="0">
              <a:prstClr val="black">
                <a:alpha val="40000"/>
              </a:prstClr>
            </a:outerShdw>
          </a:effectLst>
        </p:spPr>
        <p:txBody>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p>
          <a:p>
            <a:pPr>
              <a:spcBef>
                <a:spcPts val="600"/>
              </a:spcBef>
              <a:spcAft>
                <a:spcPts val="600"/>
              </a:spcAft>
            </a:pP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The Cortana Intelligence Suite – Foundations</a:t>
            </a:r>
            <a:r>
              <a:rPr lang="en-US" sz="3600" dirty="0">
                <a:solidFill>
                  <a:srgbClr val="002864"/>
                </a:solidFill>
              </a:rPr>
              <a:t>” Link</a:t>
            </a:r>
          </a:p>
          <a:p>
            <a:pPr>
              <a:spcBef>
                <a:spcPts val="600"/>
              </a:spcBef>
              <a:spcAft>
                <a:spcPts val="600"/>
              </a:spcAft>
            </a:pPr>
            <a:r>
              <a:rPr lang="en-US" sz="3600" dirty="0">
                <a:solidFill>
                  <a:srgbClr val="002864"/>
                </a:solidFill>
              </a:rPr>
              <a:t>Enter your name, company, e-mail, and your primary role at your company on the sign-in sheet. </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692774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2: </a:t>
            </a:r>
            <a:br>
              <a:rPr lang="en-US" dirty="0"/>
            </a:br>
            <a:r>
              <a:rPr lang="en-US" sz="4400" dirty="0"/>
              <a:t>The Cortana Intelligence Suite</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6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73982" y="21279"/>
            <a:ext cx="7153275" cy="719138"/>
          </a:xfrm>
        </p:spPr>
        <p:txBody>
          <a:bodyPr vert="horz" wrap="square" lIns="146304" tIns="91440" rIns="146304" bIns="91440" rtlCol="0" anchor="t">
            <a:noAutofit/>
          </a:bodyPr>
          <a:lstStyle/>
          <a:p>
            <a:r>
              <a:rPr lang="en-US" sz="5400" dirty="0"/>
              <a:t>Microsoft Azure</a:t>
            </a:r>
          </a:p>
        </p:txBody>
      </p:sp>
      <p:pic>
        <p:nvPicPr>
          <p:cNvPr id="38" name="Picture 37"/>
          <p:cNvPicPr preferRelativeResize="0">
            <a:picLocks/>
          </p:cNvPicPr>
          <p:nvPr/>
        </p:nvPicPr>
        <p:blipFill>
          <a:blip r:embed="rId3"/>
          <a:stretch>
            <a:fillRect/>
          </a:stretch>
        </p:blipFill>
        <p:spPr>
          <a:xfrm>
            <a:off x="109433" y="116632"/>
            <a:ext cx="1164549" cy="603200"/>
          </a:xfrm>
          <a:prstGeom prst="rect">
            <a:avLst/>
          </a:prstGeom>
        </p:spPr>
      </p:pic>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580593"/>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sp>
        <p:nvSpPr>
          <p:cNvPr id="6" name="Rectangle 5"/>
          <p:cNvSpPr/>
          <p:nvPr/>
        </p:nvSpPr>
        <p:spPr>
          <a:xfrm>
            <a:off x="1273982" y="1934262"/>
            <a:ext cx="10669662" cy="584775"/>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Microsoft’s Cloud Platform including IaaS, PaaS and SaaS</a:t>
            </a:r>
            <a:endParaRPr kumimoji="0" lang="en-US" sz="3200" b="0" i="0" u="none" strike="noStrike" kern="0" cap="none" spc="0" normalizeH="0" baseline="0" noProof="0" dirty="0">
              <a:ln>
                <a:noFill/>
              </a:ln>
              <a:solidFill>
                <a:srgbClr val="00B050"/>
              </a:solidFill>
              <a:effectLst/>
              <a:uLnTx/>
              <a:uFillTx/>
            </a:endParaRPr>
          </a:p>
        </p:txBody>
      </p:sp>
      <p:sp>
        <p:nvSpPr>
          <p:cNvPr id="7" name="Rectangle 6"/>
          <p:cNvSpPr/>
          <p:nvPr/>
        </p:nvSpPr>
        <p:spPr>
          <a:xfrm>
            <a:off x="1273982" y="3288480"/>
            <a:ext cx="10669662" cy="3046988"/>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Storage and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Networking</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Security</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Services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Virtual Machines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On-demand Resources and Services </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7394533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Account Activation</a:t>
            </a: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Cloud Discussion</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041743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68140" y="13091"/>
            <a:ext cx="7153275" cy="719138"/>
          </a:xfrm>
        </p:spPr>
        <p:txBody>
          <a:bodyPr vert="horz" wrap="square" lIns="146304" tIns="91440" rIns="146304" bIns="91440" rtlCol="0" anchor="t">
            <a:noAutofit/>
          </a:bodyPr>
          <a:lstStyle/>
          <a:p>
            <a:r>
              <a:rPr lang="en-US" sz="5400" dirty="0"/>
              <a:t>Azure Data Catalog</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0" y="148458"/>
            <a:ext cx="1468140" cy="66434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On-Line Catalog of Meta-Data about your Data Sources, with easy tagging and searching</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414196" y="3926751"/>
            <a:ext cx="10669662" cy="156966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Sourcing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Data discovery </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Data </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vetting</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27668900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96047" y="0"/>
            <a:ext cx="7153275" cy="719138"/>
          </a:xfrm>
        </p:spPr>
        <p:txBody>
          <a:bodyPr vert="horz" wrap="square" lIns="146304" tIns="91440" rIns="146304" bIns="91440" rtlCol="0" anchor="t">
            <a:noAutofit/>
          </a:bodyPr>
          <a:lstStyle/>
          <a:p>
            <a:r>
              <a:rPr lang="en-US" sz="5400" dirty="0"/>
              <a:t>Azure Data Factory</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a:picLocks noChangeAspect="1"/>
          </p:cNvPicPr>
          <p:nvPr/>
        </p:nvPicPr>
        <p:blipFill>
          <a:blip r:embed="rId3"/>
          <a:stretch>
            <a:fillRect/>
          </a:stretch>
        </p:blipFill>
        <p:spPr>
          <a:xfrm>
            <a:off x="111825" y="127125"/>
            <a:ext cx="1384222" cy="674385"/>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A pipeline system to move data in, perform activities on data, move data around, and move data out</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096084"/>
            <a:ext cx="10669662" cy="2062103"/>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Create solutions using multiple tools as a single process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Orchestrate processes - Scheduling</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Monitor and manage pipelines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Call and re-train Azure ML models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4995478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73970"/>
            <a:ext cx="7153275" cy="719138"/>
          </a:xfrm>
        </p:spPr>
        <p:txBody>
          <a:bodyPr vert="horz" wrap="square" lIns="146304" tIns="91440" rIns="146304" bIns="91440" rtlCol="0" anchor="t">
            <a:noAutofit/>
          </a:bodyPr>
          <a:lstStyle/>
          <a:p>
            <a:r>
              <a:rPr lang="en-US" sz="5400" dirty="0"/>
              <a:t>Event Hubs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94452" y="151776"/>
            <a:ext cx="1319744" cy="740046"/>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A system to ingest data from the web, </a:t>
            </a:r>
            <a:r>
              <a:rPr lang="en-US" sz="3200" kern="0" dirty="0" err="1">
                <a:solidFill>
                  <a:srgbClr val="00B050"/>
                </a:solidFill>
                <a:cs typeface="Times New Roman" panose="02020603050405020304" pitchFamily="18" charset="0"/>
              </a:rPr>
              <a:t>IoT</a:t>
            </a:r>
            <a:r>
              <a:rPr lang="en-US" sz="3200" kern="0" dirty="0">
                <a:solidFill>
                  <a:srgbClr val="00B050"/>
                </a:solidFill>
                <a:cs typeface="Times New Roman" panose="02020603050405020304" pitchFamily="18" charset="0"/>
              </a:rPr>
              <a:t>, and apps at scale</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001127"/>
            <a:ext cx="10669662" cy="2062103"/>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To stream in large amounts of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With </a:t>
            </a: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IoT</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 workloads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Use with variable or unpredictable large data loads</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Similar to Kafka</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438685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635162" y="13091"/>
            <a:ext cx="7153275" cy="719138"/>
          </a:xfrm>
        </p:spPr>
        <p:txBody>
          <a:bodyPr vert="horz" wrap="square" lIns="146304" tIns="91440" rIns="146304" bIns="91440" rtlCol="0" anchor="t">
            <a:noAutofit/>
          </a:bodyPr>
          <a:lstStyle/>
          <a:p>
            <a:r>
              <a:rPr lang="en-US" sz="5400" dirty="0"/>
              <a:t>Data Lake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53919" y="164655"/>
            <a:ext cx="1260277" cy="715877"/>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kern="0" dirty="0">
                <a:solidFill>
                  <a:srgbClr val="00B050"/>
                </a:solidFill>
                <a:cs typeface="Times New Roman" panose="02020603050405020304" pitchFamily="18" charset="0"/>
              </a:rPr>
              <a:t>Data storage </a:t>
            </a:r>
            <a:r>
              <a:rPr lang="en-US" sz="2000" kern="0" dirty="0">
                <a:solidFill>
                  <a:srgbClr val="00B050"/>
                </a:solidFill>
                <a:cs typeface="Times New Roman" panose="02020603050405020304" pitchFamily="18" charset="0"/>
              </a:rPr>
              <a:t>(Web-HDFS) </a:t>
            </a:r>
            <a:r>
              <a:rPr lang="en-US" sz="3200" kern="0" dirty="0">
                <a:solidFill>
                  <a:srgbClr val="00B050"/>
                </a:solidFill>
                <a:cs typeface="Times New Roman" panose="02020603050405020304" pitchFamily="18" charset="0"/>
              </a:rPr>
              <a:t>and Distributed Data Processing </a:t>
            </a:r>
            <a:r>
              <a:rPr lang="en-US" sz="2000" kern="0" dirty="0">
                <a:solidFill>
                  <a:srgbClr val="00B050"/>
                </a:solidFill>
                <a:cs typeface="Times New Roman" panose="02020603050405020304" pitchFamily="18" charset="0"/>
              </a:rPr>
              <a:t>(HIVE, Spark, </a:t>
            </a:r>
            <a:r>
              <a:rPr lang="en-US" sz="2000" kern="0" dirty="0" err="1">
                <a:solidFill>
                  <a:srgbClr val="00B050"/>
                </a:solidFill>
                <a:cs typeface="Times New Roman" panose="02020603050405020304" pitchFamily="18" charset="0"/>
              </a:rPr>
              <a:t>HBase</a:t>
            </a:r>
            <a:r>
              <a:rPr lang="en-US" sz="2000" kern="0" dirty="0">
                <a:solidFill>
                  <a:srgbClr val="00B050"/>
                </a:solidFill>
                <a:cs typeface="Times New Roman" panose="02020603050405020304" pitchFamily="18" charset="0"/>
              </a:rPr>
              <a:t>, Storm, U-SQL) </a:t>
            </a:r>
            <a:r>
              <a:rPr lang="en-US" sz="3200" kern="0" dirty="0">
                <a:solidFill>
                  <a:srgbClr val="00B050"/>
                </a:solidFill>
                <a:cs typeface="Times New Roman" panose="02020603050405020304" pitchFamily="18" charset="0"/>
              </a:rPr>
              <a:t>Engines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926751"/>
            <a:ext cx="10669662" cy="156966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Low-cost, high-throughput data store</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Non-relational data</a:t>
            </a:r>
          </a:p>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200" kern="0" dirty="0">
                <a:solidFill>
                  <a:srgbClr val="00B050"/>
                </a:solidFill>
                <a:cs typeface="Times New Roman" panose="02020603050405020304" pitchFamily="18" charset="0"/>
              </a:rPr>
              <a:t>Larger storage limits than Blobs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66420389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13091"/>
            <a:ext cx="7153275" cy="719138"/>
          </a:xfrm>
        </p:spPr>
        <p:txBody>
          <a:bodyPr vert="horz" wrap="square" lIns="146304" tIns="91440" rIns="146304" bIns="91440" rtlCol="0" anchor="t">
            <a:noAutofit/>
          </a:bodyPr>
          <a:lstStyle/>
          <a:p>
            <a:r>
              <a:rPr lang="en-US" sz="5400" dirty="0" err="1"/>
              <a:t>DocumentDB</a:t>
            </a:r>
            <a:endParaRPr lang="en-US" sz="5400" dirty="0"/>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8042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3" name="Rounded Rectangle 2"/>
          <p:cNvSpPr/>
          <p:nvPr/>
        </p:nvSpPr>
        <p:spPr bwMode="auto">
          <a:xfrm>
            <a:off x="982133" y="361244"/>
            <a:ext cx="304800" cy="146756"/>
          </a:xfrm>
          <a:prstGeom prst="round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An automatically-indexed, schema-agnostic JSON database</a:t>
            </a:r>
            <a:endParaRPr kumimoji="0" lang="en-US" sz="3200" b="0" i="0" u="none" strike="noStrike" kern="0" cap="none" spc="0" normalizeH="0" baseline="0" noProof="0" dirty="0">
              <a:ln>
                <a:noFill/>
              </a:ln>
              <a:solidFill>
                <a:srgbClr val="00B050"/>
              </a:solidFill>
              <a:effectLst/>
              <a:uLnTx/>
              <a:uFillTx/>
            </a:endParaRPr>
          </a:p>
        </p:txBody>
      </p:sp>
      <p:sp>
        <p:nvSpPr>
          <p:cNvPr id="9" name="Rectangle 8"/>
          <p:cNvSpPr/>
          <p:nvPr/>
        </p:nvSpPr>
        <p:spPr>
          <a:xfrm>
            <a:off x="1273982" y="3926751"/>
            <a:ext cx="10669662" cy="2554545"/>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Query non-relational data</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Schema defined per object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Document (JSON) – Oriented database</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Ad-hoc queries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Stored Procedures</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5078685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8" grpId="0"/>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49101" y="0"/>
            <a:ext cx="7153275" cy="719138"/>
          </a:xfrm>
        </p:spPr>
        <p:txBody>
          <a:bodyPr vert="horz" wrap="square" lIns="146304" tIns="91440" rIns="146304" bIns="91440" rtlCol="0" anchor="t">
            <a:noAutofit/>
          </a:bodyPr>
          <a:lstStyle/>
          <a:p>
            <a:r>
              <a:rPr lang="en-US" sz="5400" dirty="0"/>
              <a:t>SQL Database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680619"/>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6" name="Rectangle 5"/>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SQL Server Database Service in the Cloud</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1" y="3276948"/>
            <a:ext cx="10827707" cy="3539430"/>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a relational store</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full transactional support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have familiarity with SQL and T-SQL and SQL Server Objects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lots of flexible indexing</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do not want to manage a SQL Server</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have multitenant databases needed</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9103969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2055"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rPr>
              <a:t>The Cortana Intelligence Suite</a:t>
            </a:r>
          </a:p>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2800" b="1" i="0" u="none" strike="noStrike" kern="0" cap="none" spc="-102" normalizeH="0" baseline="0" noProof="0" dirty="0">
                <a:ln w="3175">
                  <a:noFill/>
                </a:ln>
                <a:solidFill>
                  <a:srgbClr val="0072C6"/>
                </a:solidFill>
                <a:effectLst/>
                <a:uLnTx/>
                <a:uFillTx/>
                <a:latin typeface="Segoe UI Light"/>
              </a:rPr>
              <a:t>Foundations – Process and Platform, Environment Configuration</a:t>
            </a:r>
            <a:endParaRPr kumimoji="0" lang="en-US" sz="2000" b="0" i="0" u="none" strike="noStrike" kern="0" cap="none" spc="0" normalizeH="0" baseline="0" noProof="0" dirty="0">
              <a:ln>
                <a:noFill/>
              </a:ln>
              <a:solidFill>
                <a:srgbClr val="FFFFFF">
                  <a:lumMod val="75000"/>
                </a:srgb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schemeClr val="bg1">
                  <a:lumMod val="50000"/>
                </a:scheme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schemeClr val="bg1">
                    <a:lumMod val="50000"/>
                  </a:schemeClr>
                </a:solidFill>
                <a:effectLst/>
                <a:uLnTx/>
                <a:uFillTx/>
                <a:latin typeface="Segoe UI Light"/>
              </a:rPr>
              <a:t>Microsoft Machine Learning and Data Science Team</a:t>
            </a: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15982"/>
            <a:ext cx="7153275" cy="719138"/>
          </a:xfrm>
        </p:spPr>
        <p:txBody>
          <a:bodyPr vert="horz" wrap="square" lIns="146304" tIns="91440" rIns="146304" bIns="91440" rtlCol="0" anchor="t">
            <a:noAutofit/>
          </a:bodyPr>
          <a:lstStyle/>
          <a:p>
            <a:r>
              <a:rPr lang="en-US" sz="5400" dirty="0"/>
              <a:t>SQL Data Warehouse</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580593"/>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77952" y="95853"/>
            <a:ext cx="1236244" cy="623980"/>
          </a:xfrm>
          <a:prstGeom prst="rect">
            <a:avLst/>
          </a:prstGeom>
        </p:spPr>
      </p:pic>
      <p:sp>
        <p:nvSpPr>
          <p:cNvPr id="6" name="Rectangle 5"/>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Scaling Data Warehouse Service in the Cloud</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441078"/>
            <a:ext cx="10669662" cy="2062103"/>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a large-data BI solution in the cloud</a:t>
            </a:r>
          </a:p>
          <a:p>
            <a:pPr marL="457200" lvl="0" indent="-457200" defTabSz="914400">
              <a:buFont typeface="Arial" panose="020B0604020202020204" pitchFamily="34" charset="0"/>
              <a:buChar char="•"/>
              <a:defRPr/>
            </a:pP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Wh</a:t>
            </a:r>
            <a:r>
              <a:rPr lang="en-US" sz="3200" kern="0" dirty="0" err="1">
                <a:solidFill>
                  <a:srgbClr val="00B050"/>
                </a:solidFill>
                <a:cs typeface="Times New Roman" panose="02020603050405020304" pitchFamily="18" charset="0"/>
              </a:rPr>
              <a:t>en</a:t>
            </a:r>
            <a:r>
              <a:rPr lang="en-US" sz="3200" kern="0" dirty="0">
                <a:solidFill>
                  <a:srgbClr val="00B050"/>
                </a:solidFill>
                <a:cs typeface="Times New Roman" panose="02020603050405020304" pitchFamily="18" charset="0"/>
              </a:rPr>
              <a:t> you are using lots of relational data</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lower cost relational storage than Blobs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pause-able scaled compute</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7651848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Set up the Data Science Virtual Machine</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74503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695"/>
            <a:ext cx="7153275" cy="719138"/>
          </a:xfrm>
        </p:spPr>
        <p:txBody>
          <a:bodyPr vert="horz" wrap="square" lIns="146304" tIns="91440" rIns="146304" bIns="91440" rtlCol="0" anchor="t">
            <a:noAutofit/>
          </a:bodyPr>
          <a:lstStyle/>
          <a:p>
            <a:r>
              <a:rPr lang="en-US" sz="5400" dirty="0"/>
              <a:t>Azure ML</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125204"/>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20706" y="125473"/>
            <a:ext cx="1293490" cy="594360"/>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multi-platform environment and engine to create and deploy Machine Learning models and API’s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656902"/>
            <a:ext cx="10895440"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predictive analytics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share Data Science experiments across teams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call-able API’s for ML functions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also have R and Python experience on your Data Science team</a:t>
            </a:r>
          </a:p>
        </p:txBody>
      </p:sp>
    </p:spTree>
    <p:extLst>
      <p:ext uri="{BB962C8B-B14F-4D97-AF65-F5344CB8AC3E}">
        <p14:creationId xmlns:p14="http://schemas.microsoft.com/office/powerpoint/2010/main" val="18357759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6" y="63084"/>
            <a:ext cx="7153275" cy="719138"/>
          </a:xfrm>
        </p:spPr>
        <p:txBody>
          <a:bodyPr vert="horz" wrap="square" lIns="146304" tIns="91440" rIns="146304" bIns="91440" rtlCol="0" anchor="t">
            <a:noAutofit/>
          </a:bodyPr>
          <a:lstStyle/>
          <a:p>
            <a:r>
              <a:rPr lang="en-US" sz="5400" dirty="0"/>
              <a:t>Microsoft R Server (MRS)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01148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120706" y="125473"/>
            <a:ext cx="1293490" cy="594360"/>
          </a:xfrm>
          <a:prstGeom prst="rect">
            <a:avLst/>
          </a:prstGeom>
        </p:spPr>
      </p:pic>
      <p:sp>
        <p:nvSpPr>
          <p:cNvPr id="7" name="Rectangle 6"/>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A scalable, highly-performing R engine used in on-</a:t>
            </a:r>
            <a:r>
              <a:rPr lang="en-US" sz="3200" kern="0" dirty="0" err="1">
                <a:solidFill>
                  <a:srgbClr val="00B050"/>
                </a:solidFill>
                <a:cs typeface="Times New Roman" panose="02020603050405020304" pitchFamily="18" charset="0"/>
              </a:rPr>
              <a:t>prem</a:t>
            </a:r>
            <a:r>
              <a:rPr lang="en-US" sz="3200" kern="0" dirty="0">
                <a:solidFill>
                  <a:srgbClr val="00B050"/>
                </a:solidFill>
                <a:cs typeface="Times New Roman" panose="02020603050405020304" pitchFamily="18" charset="0"/>
              </a:rPr>
              <a:t>, in-cloud, and in-service areas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825151"/>
            <a:ext cx="10669662" cy="1569660"/>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use the R language and environment for data processing at scale</a:t>
            </a:r>
          </a:p>
          <a:p>
            <a:pPr marL="457200" lvl="0" indent="-457200" defTabSz="914400">
              <a:buFont typeface="Arial" panose="020B0604020202020204" pitchFamily="34" charset="0"/>
              <a:buChar char="•"/>
              <a:defRPr/>
            </a:pP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35794850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80444" y="42597"/>
            <a:ext cx="7153275" cy="719138"/>
          </a:xfrm>
        </p:spPr>
        <p:txBody>
          <a:bodyPr vert="horz" wrap="square" lIns="146304" tIns="91440" rIns="146304" bIns="91440" rtlCol="0" anchor="t">
            <a:noAutofit/>
          </a:bodyPr>
          <a:lstStyle/>
          <a:p>
            <a:r>
              <a:rPr lang="en-US" sz="5400" dirty="0"/>
              <a:t>HDInsight</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235264"/>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60600" y="181756"/>
            <a:ext cx="1419844" cy="65362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Microsoft’s implementation of apache Hadoop (as a service) that uses Blobs for persistent storage</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800579"/>
            <a:ext cx="10669662" cy="2554545"/>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process large scale data (PB+)</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want to use Hadoop or Spark as a service</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to compute data and retire the servers, but retain the results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your team is familiar with the Hadoop Zoo</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24333901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35289" y="-15982"/>
            <a:ext cx="7153275" cy="719138"/>
          </a:xfrm>
        </p:spPr>
        <p:txBody>
          <a:bodyPr vert="horz" wrap="square" lIns="146304" tIns="91440" rIns="146304" bIns="91440" rtlCol="0" anchor="t">
            <a:noAutofit/>
          </a:bodyPr>
          <a:lstStyle/>
          <a:p>
            <a:r>
              <a:rPr lang="en-US" sz="5400" dirty="0"/>
              <a:t>Stream Analytics</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2842202"/>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preferRelativeResize="0">
            <a:picLocks/>
          </p:cNvPicPr>
          <p:nvPr/>
        </p:nvPicPr>
        <p:blipFill>
          <a:blip r:embed="rId3"/>
          <a:stretch>
            <a:fillRect/>
          </a:stretch>
        </p:blipFill>
        <p:spPr>
          <a:xfrm>
            <a:off x="0" y="2"/>
            <a:ext cx="1535289" cy="719832"/>
          </a:xfrm>
          <a:prstGeom prst="rect">
            <a:avLst/>
          </a:prstGeom>
        </p:spPr>
      </p:pic>
      <p:sp>
        <p:nvSpPr>
          <p:cNvPr id="7" name="Rectangle 6"/>
          <p:cNvSpPr/>
          <p:nvPr/>
        </p:nvSpPr>
        <p:spPr>
          <a:xfrm>
            <a:off x="1273982" y="1934262"/>
            <a:ext cx="10669662" cy="584775"/>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Real-time cloud-based stream processing</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552051"/>
            <a:ext cx="11019618"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For complex event processing</a:t>
            </a:r>
          </a:p>
          <a:p>
            <a:pPr marL="457200" lvl="0" indent="-457200" defTabSz="914400">
              <a:buFont typeface="Arial" panose="020B0604020202020204" pitchFamily="34" charset="0"/>
              <a:buChar char="•"/>
              <a:defRPr/>
            </a:pPr>
            <a:r>
              <a:rPr kumimoji="0" lang="en-US" sz="3200" b="0" i="0" u="none" strike="noStrike" kern="0" cap="none" spc="0" normalizeH="0" baseline="0" noProof="0" dirty="0" err="1">
                <a:ln>
                  <a:noFill/>
                </a:ln>
                <a:solidFill>
                  <a:srgbClr val="00B050"/>
                </a:solidFill>
                <a:effectLst/>
                <a:uLnTx/>
                <a:uFillTx/>
                <a:cs typeface="Times New Roman" panose="02020603050405020304" pitchFamily="18" charset="0"/>
              </a:rPr>
              <a:t>IoT</a:t>
            </a: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 streaming workloads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to ingest need millions of records per second</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a:t>
            </a:r>
            <a:r>
              <a:rPr lang="en-US" sz="3200" kern="0" dirty="0">
                <a:solidFill>
                  <a:srgbClr val="00B050"/>
                </a:solidFill>
                <a:cs typeface="Times New Roman" panose="02020603050405020304" pitchFamily="18" charset="0"/>
              </a:rPr>
              <a:t>JSON, Delimited, and Avro data processing</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Similar to Apache Storm</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5281949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414195" y="32039"/>
            <a:ext cx="7153275" cy="719138"/>
          </a:xfrm>
        </p:spPr>
        <p:txBody>
          <a:bodyPr vert="horz" wrap="square" lIns="146304" tIns="91440" rIns="146304" bIns="91440" rtlCol="0" anchor="t">
            <a:noAutofit/>
          </a:bodyPr>
          <a:lstStyle/>
          <a:p>
            <a:r>
              <a:rPr lang="en-US" sz="5400" dirty="0"/>
              <a:t>Power BI</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011480"/>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7" name="Picture 6"/>
          <p:cNvPicPr preferRelativeResize="0">
            <a:picLocks/>
          </p:cNvPicPr>
          <p:nvPr/>
        </p:nvPicPr>
        <p:blipFill>
          <a:blip r:embed="rId3"/>
          <a:stretch>
            <a:fillRect/>
          </a:stretch>
        </p:blipFill>
        <p:spPr>
          <a:xfrm>
            <a:off x="143514" y="135991"/>
            <a:ext cx="1270681" cy="583842"/>
          </a:xfrm>
          <a:prstGeom prst="rect">
            <a:avLst/>
          </a:prstGeom>
        </p:spPr>
      </p:pic>
      <p:sp>
        <p:nvSpPr>
          <p:cNvPr id="6" name="Rectangle 5"/>
          <p:cNvSpPr/>
          <p:nvPr/>
        </p:nvSpPr>
        <p:spPr>
          <a:xfrm>
            <a:off x="1273982" y="1934262"/>
            <a:ext cx="10669662" cy="1077218"/>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Interactive Report and Visualization creation for computing and mobile platforms</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3550089"/>
            <a:ext cx="10669662" cy="3046988"/>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and view interactive reports that combine multiple datasets</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a:t>
            </a:r>
            <a:r>
              <a:rPr lang="en-US" sz="3200" kern="0" dirty="0">
                <a:solidFill>
                  <a:srgbClr val="00B050"/>
                </a:solidFill>
                <a:cs typeface="Times New Roman" panose="02020603050405020304" pitchFamily="18" charset="0"/>
              </a:rPr>
              <a:t>d to embed reporting into an application</a:t>
            </a:r>
          </a:p>
          <a:p>
            <a:pPr marL="457200" lvl="0" indent="-457200" defTabSz="914400">
              <a:buFont typeface="Arial" panose="020B0604020202020204" pitchFamily="34" charset="0"/>
              <a:buChar char="•"/>
              <a:defRPr/>
            </a:pPr>
            <a:r>
              <a:rPr kumimoji="0" lang="en-US" sz="3200" b="0" i="0" u="none" strike="noStrike" kern="0" cap="none" spc="0" normalizeH="0" baseline="0" noProof="0" dirty="0">
                <a:ln>
                  <a:noFill/>
                </a:ln>
                <a:solidFill>
                  <a:srgbClr val="00B050"/>
                </a:solidFill>
                <a:effectLst/>
                <a:uLnTx/>
                <a:uFillTx/>
                <a:cs typeface="Times New Roman" panose="02020603050405020304" pitchFamily="18" charset="0"/>
              </a:rPr>
              <a:t>When you need customi</a:t>
            </a:r>
            <a:r>
              <a:rPr lang="en-US" sz="3200" kern="0" dirty="0" err="1">
                <a:solidFill>
                  <a:srgbClr val="00B050"/>
                </a:solidFill>
                <a:cs typeface="Times New Roman" panose="02020603050405020304" pitchFamily="18" charset="0"/>
              </a:rPr>
              <a:t>zable</a:t>
            </a:r>
            <a:r>
              <a:rPr lang="en-US" sz="3200" kern="0" dirty="0">
                <a:solidFill>
                  <a:srgbClr val="00B050"/>
                </a:solidFill>
                <a:cs typeface="Times New Roman" panose="02020603050405020304" pitchFamily="18" charset="0"/>
              </a:rPr>
              <a:t> visualizations</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need to create shared datasets, reports, and dashboards that you publish to your team</a:t>
            </a:r>
            <a:endParaRPr kumimoji="0" lang="en-US" sz="32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82678524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6"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658938" y="0"/>
            <a:ext cx="10777537" cy="719138"/>
          </a:xfrm>
        </p:spPr>
        <p:txBody>
          <a:bodyPr vert="horz" wrap="square" lIns="146304" tIns="91440" rIns="146304" bIns="91440" rtlCol="0" anchor="t">
            <a:noAutofit/>
          </a:bodyPr>
          <a:lstStyle/>
          <a:p>
            <a:r>
              <a:rPr lang="en-US" sz="4000" dirty="0"/>
              <a:t>Cortana and Cognitive Services, Bot Framework</a:t>
            </a:r>
          </a:p>
        </p:txBody>
      </p:sp>
      <p:sp>
        <p:nvSpPr>
          <p:cNvPr id="39" name="Rectangle 38"/>
          <p:cNvSpPr/>
          <p:nvPr/>
        </p:nvSpPr>
        <p:spPr>
          <a:xfrm>
            <a:off x="357862" y="1287931"/>
            <a:ext cx="28481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What it is:</a:t>
            </a:r>
            <a:endParaRPr kumimoji="0" lang="en-US" sz="3600" b="0" i="0" u="none" strike="noStrike" kern="0" cap="none" spc="0" normalizeH="0" baseline="0" noProof="0" dirty="0">
              <a:ln>
                <a:noFill/>
              </a:ln>
              <a:solidFill>
                <a:srgbClr val="00B050"/>
              </a:solidFill>
              <a:effectLst/>
              <a:uLnTx/>
              <a:uFillTx/>
            </a:endParaRPr>
          </a:p>
        </p:txBody>
      </p:sp>
      <p:sp>
        <p:nvSpPr>
          <p:cNvPr id="40" name="Rectangle 39"/>
          <p:cNvSpPr/>
          <p:nvPr/>
        </p:nvSpPr>
        <p:spPr>
          <a:xfrm>
            <a:off x="357862" y="3657459"/>
            <a:ext cx="3457782" cy="646331"/>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kumimoji="0" lang="en-US" sz="3600" b="0" i="0" u="none" strike="noStrike" kern="0" cap="none" spc="0" normalizeH="0" baseline="0" noProof="0" dirty="0">
                <a:ln>
                  <a:noFill/>
                </a:ln>
                <a:solidFill>
                  <a:srgbClr val="002864"/>
                </a:solidFill>
                <a:effectLst/>
                <a:uLnTx/>
                <a:uFillTx/>
                <a:cs typeface="Times New Roman" panose="02020603050405020304" pitchFamily="18" charset="0"/>
              </a:rPr>
              <a:t>When to use it:</a:t>
            </a:r>
            <a:endParaRPr kumimoji="0" lang="en-US" sz="3600" b="0" i="0" u="none" strike="noStrike" kern="0" cap="none" spc="0" normalizeH="0" baseline="0" noProof="0" dirty="0">
              <a:ln>
                <a:noFill/>
              </a:ln>
              <a:solidFill>
                <a:srgbClr val="00B050"/>
              </a:solidFill>
              <a:effectLst/>
              <a:uLnTx/>
              <a:uFillTx/>
            </a:endParaRPr>
          </a:p>
        </p:txBody>
      </p:sp>
      <p:pic>
        <p:nvPicPr>
          <p:cNvPr id="6" name="Picture 5"/>
          <p:cNvPicPr>
            <a:picLocks noChangeAspect="1"/>
          </p:cNvPicPr>
          <p:nvPr/>
        </p:nvPicPr>
        <p:blipFill>
          <a:blip r:embed="rId3"/>
          <a:stretch>
            <a:fillRect/>
          </a:stretch>
        </p:blipFill>
        <p:spPr>
          <a:xfrm>
            <a:off x="101822" y="86321"/>
            <a:ext cx="1312373" cy="685326"/>
          </a:xfrm>
          <a:prstGeom prst="rect">
            <a:avLst/>
          </a:prstGeom>
        </p:spPr>
      </p:pic>
      <p:sp>
        <p:nvSpPr>
          <p:cNvPr id="7" name="Rectangle 6"/>
          <p:cNvSpPr/>
          <p:nvPr/>
        </p:nvSpPr>
        <p:spPr>
          <a:xfrm>
            <a:off x="1273982" y="1934262"/>
            <a:ext cx="10669662" cy="1569660"/>
          </a:xfrm>
          <a:prstGeom prst="rect">
            <a:avLst/>
          </a:prstGeom>
        </p:spPr>
        <p:txBody>
          <a:bodyPr wrap="square">
            <a:spAutoFit/>
          </a:bodyPr>
          <a:lstStyle/>
          <a:p>
            <a:pPr lvl="0" defTabSz="914400">
              <a:defRPr/>
            </a:pPr>
            <a:r>
              <a:rPr lang="en-US" sz="3200" kern="0" dirty="0">
                <a:solidFill>
                  <a:srgbClr val="00B050"/>
                </a:solidFill>
                <a:cs typeface="Times New Roman" panose="02020603050405020304" pitchFamily="18" charset="0"/>
              </a:rPr>
              <a:t>Intelligent assistant available in computing and mobile platforms, integrated into user’s ecostructure, speech and vision interaction</a:t>
            </a:r>
            <a:endParaRPr kumimoji="0" lang="en-US" sz="3200" b="0" i="0" u="none" strike="noStrike" kern="0" cap="none" spc="0" normalizeH="0" baseline="0" noProof="0" dirty="0">
              <a:ln>
                <a:noFill/>
              </a:ln>
              <a:solidFill>
                <a:srgbClr val="00B050"/>
              </a:solidFill>
              <a:effectLst/>
              <a:uLnTx/>
              <a:uFillTx/>
            </a:endParaRPr>
          </a:p>
        </p:txBody>
      </p:sp>
      <p:sp>
        <p:nvSpPr>
          <p:cNvPr id="8" name="Rectangle 7"/>
          <p:cNvSpPr/>
          <p:nvPr/>
        </p:nvSpPr>
        <p:spPr>
          <a:xfrm>
            <a:off x="1273982" y="4457328"/>
            <a:ext cx="10669662" cy="2062103"/>
          </a:xfrm>
          <a:prstGeom prst="rect">
            <a:avLst/>
          </a:prstGeom>
        </p:spPr>
        <p:txBody>
          <a:bodyPr wrap="square">
            <a:spAutoFit/>
          </a:bodyPr>
          <a:lstStyle/>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want your users to interact with your solution in a natural language format</a:t>
            </a:r>
          </a:p>
          <a:p>
            <a:pPr marL="457200" lvl="0" indent="-457200" defTabSz="914400">
              <a:buFont typeface="Arial" panose="020B0604020202020204" pitchFamily="34" charset="0"/>
              <a:buChar char="•"/>
              <a:defRPr/>
            </a:pPr>
            <a:r>
              <a:rPr lang="en-US" sz="3200" kern="0" dirty="0">
                <a:solidFill>
                  <a:srgbClr val="00B050"/>
                </a:solidFill>
                <a:cs typeface="Times New Roman" panose="02020603050405020304" pitchFamily="18" charset="0"/>
              </a:rPr>
              <a:t>When you have an application of your solution that lends itself to the user’s connected ecostructure</a:t>
            </a:r>
          </a:p>
        </p:txBody>
      </p:sp>
    </p:spTree>
    <p:extLst>
      <p:ext uri="{BB962C8B-B14F-4D97-AF65-F5344CB8AC3E}">
        <p14:creationId xmlns:p14="http://schemas.microsoft.com/office/powerpoint/2010/main" val="28914031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7"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476090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3: </a:t>
            </a:r>
            <a:br>
              <a:rPr lang="en-US" dirty="0"/>
            </a:br>
            <a:r>
              <a:rPr lang="en-US" sz="4400" dirty="0"/>
              <a:t>Setting up Your Development Environment</a:t>
            </a:r>
            <a:endParaRPr lang="en-US" dirty="0"/>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58874099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0"/>
            <a:ext cx="11755438" cy="1084263"/>
          </a:xfrm>
        </p:spPr>
        <p:txBody>
          <a:bodyPr/>
          <a:lstStyle/>
          <a:p>
            <a:r>
              <a:rPr lang="en-US" sz="6600" dirty="0">
                <a:solidFill>
                  <a:schemeClr val="tx1"/>
                </a:solidFill>
              </a:rPr>
              <a:t>Introduction</a:t>
            </a:r>
          </a:p>
        </p:txBody>
      </p:sp>
      <p:sp>
        <p:nvSpPr>
          <p:cNvPr id="3" name="Text Placeholder 2"/>
          <p:cNvSpPr>
            <a:spLocks noGrp="1"/>
          </p:cNvSpPr>
          <p:nvPr>
            <p:ph sz="quarter" idx="4294967295"/>
          </p:nvPr>
        </p:nvSpPr>
        <p:spPr>
          <a:xfrm>
            <a:off x="0" y="1382713"/>
            <a:ext cx="5037138" cy="4443412"/>
          </a:xfrm>
        </p:spPr>
        <p:txBody>
          <a:bodyPr/>
          <a:lstStyle/>
          <a:p>
            <a:pPr>
              <a:spcBef>
                <a:spcPts val="600"/>
              </a:spcBef>
              <a:spcAft>
                <a:spcPts val="600"/>
              </a:spcAft>
            </a:pPr>
            <a:r>
              <a:rPr lang="en-US" sz="3600" dirty="0">
                <a:solidFill>
                  <a:srgbClr val="002864"/>
                </a:solidFill>
              </a:rPr>
              <a:t>Class hours</a:t>
            </a:r>
          </a:p>
          <a:p>
            <a:pPr>
              <a:spcBef>
                <a:spcPts val="600"/>
              </a:spcBef>
              <a:spcAft>
                <a:spcPts val="600"/>
              </a:spcAft>
            </a:pPr>
            <a:r>
              <a:rPr lang="en-US" sz="3600" dirty="0">
                <a:solidFill>
                  <a:srgbClr val="002864"/>
                </a:solidFill>
              </a:rPr>
              <a:t>Facilities</a:t>
            </a:r>
          </a:p>
          <a:p>
            <a:pPr>
              <a:spcBef>
                <a:spcPts val="600"/>
              </a:spcBef>
              <a:spcAft>
                <a:spcPts val="600"/>
              </a:spcAft>
            </a:pPr>
            <a:r>
              <a:rPr lang="en-US" sz="3600" dirty="0">
                <a:solidFill>
                  <a:srgbClr val="002864"/>
                </a:solidFill>
              </a:rPr>
              <a:t>Meals and Breaks</a:t>
            </a:r>
          </a:p>
          <a:p>
            <a:pPr>
              <a:spcBef>
                <a:spcPts val="600"/>
              </a:spcBef>
              <a:spcAft>
                <a:spcPts val="600"/>
              </a:spcAft>
            </a:pPr>
            <a:r>
              <a:rPr lang="en-US" sz="3600" dirty="0">
                <a:solidFill>
                  <a:srgbClr val="002864"/>
                </a:solidFill>
              </a:rPr>
              <a:t>Internet and Azure Access</a:t>
            </a:r>
          </a:p>
          <a:p>
            <a:pPr>
              <a:spcBef>
                <a:spcPts val="600"/>
              </a:spcBef>
              <a:spcAft>
                <a:spcPts val="600"/>
              </a:spcAft>
            </a:pPr>
            <a:r>
              <a:rPr lang="en-US" sz="3600" dirty="0">
                <a:solidFill>
                  <a:srgbClr val="002864"/>
                </a:solidFill>
              </a:rPr>
              <a:t>Labs</a:t>
            </a:r>
          </a:p>
          <a:p>
            <a:pPr>
              <a:spcBef>
                <a:spcPts val="600"/>
              </a:spcBef>
              <a:spcAft>
                <a:spcPts val="600"/>
              </a:spcAft>
            </a:pPr>
            <a:r>
              <a:rPr lang="en-US" sz="3600" dirty="0">
                <a:solidFill>
                  <a:srgbClr val="002864"/>
                </a:solidFill>
              </a:rPr>
              <a:t>Feedback </a:t>
            </a:r>
          </a:p>
        </p:txBody>
      </p:sp>
    </p:spTree>
    <p:extLst>
      <p:ext uri="{BB962C8B-B14F-4D97-AF65-F5344CB8AC3E}">
        <p14:creationId xmlns:p14="http://schemas.microsoft.com/office/powerpoint/2010/main" val="4086013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Primary Development Tools:</a:t>
            </a:r>
          </a:p>
        </p:txBody>
      </p:sp>
      <p:sp>
        <p:nvSpPr>
          <p:cNvPr id="3" name="Rectangle 2"/>
          <p:cNvSpPr/>
          <p:nvPr/>
        </p:nvSpPr>
        <p:spPr>
          <a:xfrm>
            <a:off x="1072444" y="1207895"/>
            <a:ext cx="10600248" cy="4832092"/>
          </a:xfrm>
          <a:prstGeom prst="rect">
            <a:avLst/>
          </a:prstGeom>
        </p:spPr>
        <p:txBody>
          <a:bodyPr wrap="square">
            <a:spAutoFit/>
          </a:bodyPr>
          <a:lstStyle/>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The Azure Portal</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SDK</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PowerShell and ARM Templates</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Data Catalog</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Azure ML Interface</a:t>
            </a:r>
          </a:p>
          <a:p>
            <a:pPr marL="685800" indent="-685800">
              <a:buFont typeface="Arial" panose="020B0604020202020204" pitchFamily="34" charset="0"/>
              <a:buChar char="•"/>
            </a:pPr>
            <a:r>
              <a:rPr lang="en-US" sz="4400" dirty="0">
                <a:solidFill>
                  <a:srgbClr val="002864"/>
                </a:solidFill>
                <a:latin typeface="+mj-lt"/>
                <a:cs typeface="Times New Roman" panose="02020603050405020304" pitchFamily="18" charset="0"/>
              </a:rPr>
              <a:t>Visual Studio (and RTVS)</a:t>
            </a:r>
          </a:p>
          <a:p>
            <a:pPr marL="685800" indent="-685800">
              <a:buFont typeface="Arial" panose="020B0604020202020204" pitchFamily="34" charset="0"/>
              <a:buChar char="•"/>
            </a:pPr>
            <a:r>
              <a:rPr lang="en-US" sz="4400">
                <a:solidFill>
                  <a:srgbClr val="002864"/>
                </a:solidFill>
                <a:latin typeface="+mj-lt"/>
                <a:cs typeface="Times New Roman" panose="02020603050405020304" pitchFamily="18" charset="0"/>
              </a:rPr>
              <a:t>Storage </a:t>
            </a:r>
            <a:r>
              <a:rPr lang="en-US" sz="4400" dirty="0">
                <a:solidFill>
                  <a:srgbClr val="002864"/>
                </a:solidFill>
                <a:latin typeface="+mj-lt"/>
                <a:cs typeface="Times New Roman" panose="02020603050405020304" pitchFamily="18" charset="0"/>
              </a:rPr>
              <a:t>Explorer</a:t>
            </a:r>
          </a:p>
        </p:txBody>
      </p:sp>
    </p:spTree>
    <p:extLst>
      <p:ext uri="{BB962C8B-B14F-4D97-AF65-F5344CB8AC3E}">
        <p14:creationId xmlns:p14="http://schemas.microsoft.com/office/powerpoint/2010/main" val="3197854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algn="ctr" defTabSz="932293" fontAlgn="base">
              <a:lnSpc>
                <a:spcPct val="90000"/>
              </a:lnSpc>
              <a:spcBef>
                <a:spcPct val="0"/>
              </a:spcBef>
              <a:spcAft>
                <a:spcPct val="0"/>
              </a:spcAft>
            </a:pPr>
            <a:endParaRPr lang="en-US" sz="2400" kern="0" dirty="0">
              <a:gradFill>
                <a:gsLst>
                  <a:gs pos="0">
                    <a:srgbClr val="FFFFFF"/>
                  </a:gs>
                  <a:gs pos="100000">
                    <a:srgbClr val="FFFFFF"/>
                  </a:gs>
                </a:gsLst>
                <a:lin ang="5400000" scaled="0"/>
              </a:gradFill>
              <a:ea typeface="Segoe UI" pitchFamily="34" charset="0"/>
              <a:cs typeface="Segoe UI" pitchFamily="34" charset="0"/>
            </a:endParaRP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Setting up the Storage Account and additional tools</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3084769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2050"/>
        </a:solidFill>
        <a:effectLst/>
      </p:bgPr>
    </p:bg>
    <p:spTree>
      <p:nvGrpSpPr>
        <p:cNvPr id="1" name=""/>
        <p:cNvGrpSpPr/>
        <p:nvPr/>
      </p:nvGrpSpPr>
      <p:grpSpPr>
        <a:xfrm>
          <a:off x="0" y="0"/>
          <a:ext cx="0" cy="0"/>
          <a:chOff x="0" y="0"/>
          <a:chExt cx="0" cy="0"/>
        </a:xfrm>
      </p:grpSpPr>
      <p:sp>
        <p:nvSpPr>
          <p:cNvPr id="3" name="Text Placeholder 2"/>
          <p:cNvSpPr txBox="1">
            <a:spLocks/>
          </p:cNvSpPr>
          <p:nvPr/>
        </p:nvSpPr>
        <p:spPr>
          <a:xfrm>
            <a:off x="4414191" y="1532131"/>
            <a:ext cx="7514284" cy="427296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1000"/>
              </a:spcBef>
            </a:pPr>
            <a:r>
              <a:rPr lang="en-US" sz="3200" dirty="0">
                <a:solidFill>
                  <a:schemeClr val="bg1"/>
                </a:solidFill>
                <a:latin typeface="Segoe UI Light"/>
              </a:rPr>
              <a:t>Skills check – you should now be able to:</a:t>
            </a:r>
          </a:p>
          <a:p>
            <a:pPr>
              <a:lnSpc>
                <a:spcPct val="100000"/>
              </a:lnSpc>
              <a:spcBef>
                <a:spcPts val="1000"/>
              </a:spcBef>
            </a:pPr>
            <a:endParaRPr lang="en-US" sz="3200" dirty="0">
              <a:solidFill>
                <a:schemeClr val="bg1"/>
              </a:solidFill>
              <a:latin typeface="Segoe UI Light"/>
            </a:endParaRPr>
          </a:p>
          <a:p>
            <a:pPr marL="514350" indent="-514350">
              <a:lnSpc>
                <a:spcPct val="100000"/>
              </a:lnSpc>
              <a:spcBef>
                <a:spcPts val="1000"/>
              </a:spcBef>
              <a:buAutoNum type="arabicPeriod"/>
            </a:pPr>
            <a:r>
              <a:rPr lang="en-US" sz="3200" dirty="0">
                <a:solidFill>
                  <a:schemeClr val="bg1"/>
                </a:solidFill>
                <a:latin typeface="Segoe UI Light"/>
              </a:rPr>
              <a:t>Understand the CIS Process</a:t>
            </a:r>
          </a:p>
          <a:p>
            <a:pPr marL="514350" indent="-514350">
              <a:lnSpc>
                <a:spcPct val="100000"/>
              </a:lnSpc>
              <a:spcBef>
                <a:spcPts val="1000"/>
              </a:spcBef>
              <a:buAutoNum type="arabicPeriod"/>
            </a:pPr>
            <a:r>
              <a:rPr lang="en-US" sz="3200" dirty="0">
                <a:solidFill>
                  <a:schemeClr val="bg1"/>
                </a:solidFill>
                <a:latin typeface="Segoe UI Light"/>
              </a:rPr>
              <a:t>Understand the CIS Platform</a:t>
            </a:r>
          </a:p>
          <a:p>
            <a:pPr marL="514350" indent="-514350">
              <a:lnSpc>
                <a:spcPct val="100000"/>
              </a:lnSpc>
              <a:spcBef>
                <a:spcPts val="1000"/>
              </a:spcBef>
              <a:buAutoNum type="arabicPeriod"/>
            </a:pPr>
            <a:r>
              <a:rPr lang="en-US" sz="3200" dirty="0">
                <a:solidFill>
                  <a:schemeClr val="bg1"/>
                </a:solidFill>
                <a:latin typeface="Segoe UI Light"/>
              </a:rPr>
              <a:t>Set up and Configure your Development Environments</a:t>
            </a:r>
          </a:p>
          <a:p>
            <a:pPr marL="514350" indent="-514350">
              <a:lnSpc>
                <a:spcPct val="100000"/>
              </a:lnSpc>
              <a:spcBef>
                <a:spcPts val="1000"/>
              </a:spcBef>
              <a:buAutoNum type="arabicPeriod"/>
            </a:pPr>
            <a:endParaRPr lang="en-US" sz="3200" dirty="0">
              <a:solidFill>
                <a:schemeClr val="bg1"/>
              </a:solidFill>
              <a:latin typeface="Segoe UI Light"/>
            </a:endParaRP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47884392"/>
              </p:ext>
            </p:extLst>
          </p:nvPr>
        </p:nvGraphicFramePr>
        <p:xfrm>
          <a:off x="150908" y="123242"/>
          <a:ext cx="12148221" cy="6753352"/>
        </p:xfrm>
        <a:graphic>
          <a:graphicData uri="http://schemas.openxmlformats.org/drawingml/2006/table">
            <a:tbl>
              <a:tblPr firstRow="1" bandRow="1">
                <a:tableStyleId>{5C22544A-7EE6-4342-B048-85BDC9FD1C3A}</a:tableStyleId>
              </a:tblPr>
              <a:tblGrid>
                <a:gridCol w="3179452">
                  <a:extLst>
                    <a:ext uri="{9D8B030D-6E8A-4147-A177-3AD203B41FA5}">
                      <a16:colId xmlns:a16="http://schemas.microsoft.com/office/drawing/2014/main" val="4229251263"/>
                    </a:ext>
                  </a:extLst>
                </a:gridCol>
                <a:gridCol w="4684889">
                  <a:extLst>
                    <a:ext uri="{9D8B030D-6E8A-4147-A177-3AD203B41FA5}">
                      <a16:colId xmlns:a16="http://schemas.microsoft.com/office/drawing/2014/main" val="3474366387"/>
                    </a:ext>
                  </a:extLst>
                </a:gridCol>
                <a:gridCol w="4283880">
                  <a:extLst>
                    <a:ext uri="{9D8B030D-6E8A-4147-A177-3AD203B41FA5}">
                      <a16:colId xmlns:a16="http://schemas.microsoft.com/office/drawing/2014/main" val="2028173251"/>
                    </a:ext>
                  </a:extLst>
                </a:gridCol>
              </a:tblGrid>
              <a:tr h="413512">
                <a:tc>
                  <a:txBody>
                    <a:bodyPr/>
                    <a:lstStyle/>
                    <a:p>
                      <a:r>
                        <a:rPr lang="en-US" sz="1700" dirty="0"/>
                        <a:t>Session</a:t>
                      </a:r>
                    </a:p>
                  </a:txBody>
                  <a:tcPr/>
                </a:tc>
                <a:tc>
                  <a:txBody>
                    <a:bodyPr/>
                    <a:lstStyle/>
                    <a:p>
                      <a:r>
                        <a:rPr lang="en-US" sz="1700" dirty="0"/>
                        <a:t>Concepts</a:t>
                      </a:r>
                    </a:p>
                  </a:txBody>
                  <a:tcPr/>
                </a:tc>
                <a:tc>
                  <a:txBody>
                    <a:bodyPr/>
                    <a:lstStyle/>
                    <a:p>
                      <a:r>
                        <a:rPr lang="en-US" sz="1700" dirty="0"/>
                        <a:t>Technologies</a:t>
                      </a:r>
                    </a:p>
                  </a:txBody>
                  <a:tcPr/>
                </a:tc>
                <a:extLst>
                  <a:ext uri="{0D108BD9-81ED-4DB2-BD59-A6C34878D82A}">
                    <a16:rowId xmlns:a16="http://schemas.microsoft.com/office/drawing/2014/main" val="1437138181"/>
                  </a:ext>
                </a:extLst>
              </a:tr>
              <a:tr h="1386840">
                <a:tc>
                  <a:txBody>
                    <a:bodyPr/>
                    <a:lstStyle/>
                    <a:p>
                      <a:r>
                        <a:rPr lang="en-US" sz="1700" dirty="0">
                          <a:solidFill>
                            <a:srgbClr val="0070C0"/>
                          </a:solidFill>
                        </a:rPr>
                        <a:t>Process and Platform</a:t>
                      </a:r>
                    </a:p>
                    <a:p>
                      <a:r>
                        <a:rPr lang="en-US" sz="1700" dirty="0">
                          <a:solidFill>
                            <a:srgbClr val="0070C0"/>
                          </a:solidFill>
                        </a:rPr>
                        <a:t>Environment Configuration</a:t>
                      </a:r>
                    </a:p>
                  </a:txBody>
                  <a:tcPr/>
                </a:tc>
                <a:tc>
                  <a:txBody>
                    <a:bodyPr/>
                    <a:lstStyle/>
                    <a:p>
                      <a:r>
                        <a:rPr lang="en-US" sz="1700" dirty="0">
                          <a:solidFill>
                            <a:srgbClr val="0070C0"/>
                          </a:solidFill>
                        </a:rPr>
                        <a:t>The CIS Process, CIS Platform components, Tools installation and overview</a:t>
                      </a:r>
                    </a:p>
                  </a:txBody>
                  <a:tcPr/>
                </a:tc>
                <a:tc>
                  <a:txBody>
                    <a:bodyPr/>
                    <a:lstStyle/>
                    <a:p>
                      <a:r>
                        <a:rPr lang="en-US" sz="1700" dirty="0">
                          <a:solidFill>
                            <a:srgbClr val="0070C0"/>
                          </a:solidFill>
                        </a:rPr>
                        <a:t>CRISP-DM,</a:t>
                      </a:r>
                      <a:r>
                        <a:rPr lang="en-US" sz="1700" baseline="0" dirty="0">
                          <a:solidFill>
                            <a:srgbClr val="0070C0"/>
                          </a:solidFill>
                        </a:rPr>
                        <a:t> </a:t>
                      </a:r>
                      <a:r>
                        <a:rPr lang="en-US" sz="1700" dirty="0">
                          <a:solidFill>
                            <a:srgbClr val="0070C0"/>
                          </a:solidFill>
                        </a:rPr>
                        <a:t>CIS, Azure Portal, ADC Interface</a:t>
                      </a:r>
                      <a:r>
                        <a:rPr lang="en-US" sz="1700" dirty="0"/>
                        <a:t>,</a:t>
                      </a:r>
                      <a:r>
                        <a:rPr lang="en-US" sz="1700" baseline="0" dirty="0"/>
                        <a:t> </a:t>
                      </a:r>
                      <a:r>
                        <a:rPr lang="en-US" sz="1700" dirty="0"/>
                        <a:t>Visual</a:t>
                      </a:r>
                      <a:r>
                        <a:rPr lang="en-US" sz="1700" baseline="0" dirty="0"/>
                        <a:t> </a:t>
                      </a:r>
                      <a:r>
                        <a:rPr lang="en-US" sz="1700" dirty="0"/>
                        <a:t>Studio Interface (and RTVS),  </a:t>
                      </a:r>
                      <a:r>
                        <a:rPr lang="en-US" sz="1700" dirty="0">
                          <a:solidFill>
                            <a:srgbClr val="0070C0"/>
                          </a:solidFill>
                        </a:rPr>
                        <a:t>Power BI Interface</a:t>
                      </a:r>
                      <a:r>
                        <a:rPr lang="en-US" sz="1700" dirty="0"/>
                        <a:t>,</a:t>
                      </a:r>
                      <a:r>
                        <a:rPr lang="en-US" sz="1700" baseline="0" dirty="0"/>
                        <a:t> </a:t>
                      </a:r>
                      <a:r>
                        <a:rPr lang="en-US" sz="1700" dirty="0"/>
                        <a:t>Azure Machine Learning Interface,</a:t>
                      </a:r>
                      <a:r>
                        <a:rPr lang="en-US" sz="1700" baseline="0" dirty="0"/>
                        <a:t> </a:t>
                      </a:r>
                      <a:r>
                        <a:rPr lang="en-US" sz="1700" dirty="0"/>
                        <a:t>Azure PowerShell, </a:t>
                      </a:r>
                      <a:r>
                        <a:rPr lang="en-US" sz="1700" dirty="0">
                          <a:solidFill>
                            <a:srgbClr val="0070C0"/>
                          </a:solidFill>
                        </a:rPr>
                        <a:t>Azure Storage Explorer</a:t>
                      </a:r>
                    </a:p>
                  </a:txBody>
                  <a:tcPr/>
                </a:tc>
                <a:extLst>
                  <a:ext uri="{0D108BD9-81ED-4DB2-BD59-A6C34878D82A}">
                    <a16:rowId xmlns:a16="http://schemas.microsoft.com/office/drawing/2014/main" val="2538727222"/>
                  </a:ext>
                </a:extLst>
              </a:tr>
              <a:tr h="868680">
                <a:tc>
                  <a:txBody>
                    <a:bodyPr/>
                    <a:lstStyle/>
                    <a:p>
                      <a:r>
                        <a:rPr lang="en-US" sz="1700" dirty="0">
                          <a:solidFill>
                            <a:srgbClr val="0070C0"/>
                          </a:solidFill>
                        </a:rPr>
                        <a:t>Data Discovery and Ingestion</a:t>
                      </a:r>
                    </a:p>
                  </a:txBody>
                  <a:tcPr/>
                </a:tc>
                <a:tc>
                  <a:txBody>
                    <a:bodyPr/>
                    <a:lstStyle/>
                    <a:p>
                      <a:r>
                        <a:rPr lang="en-US" sz="1700" dirty="0">
                          <a:solidFill>
                            <a:srgbClr val="0070C0"/>
                          </a:solidFill>
                        </a:rPr>
                        <a:t>Data sourcing</a:t>
                      </a:r>
                      <a:r>
                        <a:rPr lang="en-US" sz="1700" dirty="0"/>
                        <a:t>,</a:t>
                      </a:r>
                      <a:r>
                        <a:rPr lang="en-US" sz="1700" baseline="0" dirty="0"/>
                        <a:t> </a:t>
                      </a:r>
                      <a:r>
                        <a:rPr lang="en-US" sz="1700" dirty="0"/>
                        <a:t>Feature selection techniques,</a:t>
                      </a:r>
                      <a:r>
                        <a:rPr lang="en-US" sz="1700" baseline="0" dirty="0"/>
                        <a:t> </a:t>
                      </a:r>
                      <a:r>
                        <a:rPr lang="en-US" sz="1700" dirty="0">
                          <a:solidFill>
                            <a:srgbClr val="0070C0"/>
                          </a:solidFill>
                        </a:rPr>
                        <a:t>Data cataloging,</a:t>
                      </a:r>
                      <a:r>
                        <a:rPr lang="en-US" sz="1700" baseline="0" dirty="0">
                          <a:solidFill>
                            <a:srgbClr val="0070C0"/>
                          </a:solidFill>
                        </a:rPr>
                        <a:t> </a:t>
                      </a:r>
                      <a:r>
                        <a:rPr lang="en-US" sz="1700" dirty="0">
                          <a:solidFill>
                            <a:srgbClr val="0070C0"/>
                          </a:solidFill>
                        </a:rPr>
                        <a:t>Data Ingestion</a:t>
                      </a:r>
                      <a:r>
                        <a:rPr lang="en-US" sz="1700" dirty="0"/>
                        <a:t>,</a:t>
                      </a:r>
                      <a:r>
                        <a:rPr lang="en-US" sz="1700" baseline="0" dirty="0"/>
                        <a:t> </a:t>
                      </a:r>
                      <a:r>
                        <a:rPr lang="en-US" sz="1700" dirty="0"/>
                        <a:t>Data Exploration</a:t>
                      </a:r>
                    </a:p>
                  </a:txBody>
                  <a:tcPr/>
                </a:tc>
                <a:tc>
                  <a:txBody>
                    <a:bodyPr/>
                    <a:lstStyle/>
                    <a:p>
                      <a:r>
                        <a:rPr lang="en-US" sz="1700" dirty="0">
                          <a:solidFill>
                            <a:srgbClr val="0070C0"/>
                          </a:solidFill>
                        </a:rPr>
                        <a:t>Azure Data Catalog,</a:t>
                      </a:r>
                      <a:r>
                        <a:rPr lang="en-US" sz="1700" baseline="0" dirty="0">
                          <a:solidFill>
                            <a:srgbClr val="0070C0"/>
                          </a:solidFill>
                        </a:rPr>
                        <a:t> </a:t>
                      </a:r>
                      <a:r>
                        <a:rPr lang="en-US" sz="1700" dirty="0">
                          <a:solidFill>
                            <a:srgbClr val="0070C0"/>
                          </a:solidFill>
                        </a:rPr>
                        <a:t>Azure Storage</a:t>
                      </a:r>
                      <a:r>
                        <a:rPr lang="en-US" sz="1700" dirty="0"/>
                        <a:t>,</a:t>
                      </a:r>
                      <a:r>
                        <a:rPr lang="en-US" sz="1700" baseline="0" dirty="0"/>
                        <a:t> </a:t>
                      </a:r>
                      <a:r>
                        <a:rPr lang="en-US" sz="1700" dirty="0"/>
                        <a:t>Techniques for discovery</a:t>
                      </a:r>
                    </a:p>
                  </a:txBody>
                  <a:tcPr/>
                </a:tc>
                <a:extLst>
                  <a:ext uri="{0D108BD9-81ED-4DB2-BD59-A6C34878D82A}">
                    <a16:rowId xmlns:a16="http://schemas.microsoft.com/office/drawing/2014/main" val="3993360736"/>
                  </a:ext>
                </a:extLst>
              </a:tr>
              <a:tr h="868680">
                <a:tc>
                  <a:txBody>
                    <a:bodyPr/>
                    <a:lstStyle/>
                    <a:p>
                      <a:r>
                        <a:rPr lang="en-US" sz="1700" dirty="0">
                          <a:solidFill>
                            <a:srgbClr val="0070C0"/>
                          </a:solidFill>
                        </a:rPr>
                        <a:t>Data Preparation</a:t>
                      </a:r>
                    </a:p>
                  </a:txBody>
                  <a:tcPr/>
                </a:tc>
                <a:tc>
                  <a:txBody>
                    <a:bodyPr/>
                    <a:lstStyle/>
                    <a:p>
                      <a:r>
                        <a:rPr lang="en-US" sz="1700" dirty="0">
                          <a:solidFill>
                            <a:srgbClr val="0070C0"/>
                          </a:solidFill>
                        </a:rPr>
                        <a:t>Data selection</a:t>
                      </a:r>
                      <a:r>
                        <a:rPr lang="en-US" sz="1700" dirty="0"/>
                        <a:t>, including Features, Dimension reduction,</a:t>
                      </a:r>
                      <a:r>
                        <a:rPr lang="en-US" sz="1700" baseline="0" dirty="0"/>
                        <a:t> </a:t>
                      </a:r>
                      <a:r>
                        <a:rPr lang="en-US" sz="1700" dirty="0">
                          <a:solidFill>
                            <a:srgbClr val="0070C0"/>
                          </a:solidFill>
                        </a:rPr>
                        <a:t>Data processing,</a:t>
                      </a:r>
                      <a:r>
                        <a:rPr lang="en-US" sz="1700" baseline="0" dirty="0">
                          <a:solidFill>
                            <a:srgbClr val="0070C0"/>
                          </a:solidFill>
                        </a:rPr>
                        <a:t> </a:t>
                      </a:r>
                      <a:r>
                        <a:rPr lang="en-US" sz="1700" dirty="0">
                          <a:solidFill>
                            <a:srgbClr val="0070C0"/>
                          </a:solidFill>
                        </a:rPr>
                        <a:t>Data transformation and augmentation</a:t>
                      </a:r>
                    </a:p>
                  </a:txBody>
                  <a:tcPr/>
                </a:tc>
                <a:tc>
                  <a:txBody>
                    <a:bodyPr/>
                    <a:lstStyle/>
                    <a:p>
                      <a:r>
                        <a:rPr lang="en-US" sz="1700" dirty="0">
                          <a:solidFill>
                            <a:srgbClr val="0070C0"/>
                          </a:solidFill>
                        </a:rPr>
                        <a:t>Azure Data</a:t>
                      </a:r>
                      <a:r>
                        <a:rPr lang="en-US" sz="1700" baseline="0" dirty="0">
                          <a:solidFill>
                            <a:srgbClr val="0070C0"/>
                          </a:solidFill>
                        </a:rPr>
                        <a:t> Factory, </a:t>
                      </a:r>
                      <a:r>
                        <a:rPr lang="en-US" sz="1700" dirty="0">
                          <a:solidFill>
                            <a:srgbClr val="0070C0"/>
                          </a:solidFill>
                        </a:rPr>
                        <a:t>HDInsight</a:t>
                      </a:r>
                    </a:p>
                  </a:txBody>
                  <a:tcPr/>
                </a:tc>
                <a:extLst>
                  <a:ext uri="{0D108BD9-81ED-4DB2-BD59-A6C34878D82A}">
                    <a16:rowId xmlns:a16="http://schemas.microsoft.com/office/drawing/2014/main" val="3347203196"/>
                  </a:ext>
                </a:extLst>
              </a:tr>
              <a:tr h="609600">
                <a:tc>
                  <a:txBody>
                    <a:bodyPr/>
                    <a:lstStyle/>
                    <a:p>
                      <a:r>
                        <a:rPr lang="en-US" sz="1700" dirty="0"/>
                        <a:t>Modeling for Machine Learning and Data Mining</a:t>
                      </a:r>
                    </a:p>
                  </a:txBody>
                  <a:tcPr/>
                </a:tc>
                <a:tc>
                  <a:txBody>
                    <a:bodyPr/>
                    <a:lstStyle/>
                    <a:p>
                      <a:r>
                        <a:rPr lang="en-US" sz="1700" dirty="0"/>
                        <a:t>Algorithm selection and application,</a:t>
                      </a:r>
                      <a:r>
                        <a:rPr lang="en-US" sz="1700" baseline="0" dirty="0"/>
                        <a:t> </a:t>
                      </a:r>
                      <a:r>
                        <a:rPr lang="en-US" sz="1700" dirty="0"/>
                        <a:t>Parameter selection and adjustment</a:t>
                      </a:r>
                    </a:p>
                  </a:txBody>
                  <a:tcPr/>
                </a:tc>
                <a:tc>
                  <a:txBody>
                    <a:bodyPr/>
                    <a:lstStyle/>
                    <a:p>
                      <a:r>
                        <a:rPr lang="en-US" sz="1700" dirty="0"/>
                        <a:t>Azure Machine</a:t>
                      </a:r>
                      <a:r>
                        <a:rPr lang="en-US" sz="1700" baseline="0" dirty="0"/>
                        <a:t> </a:t>
                      </a:r>
                      <a:r>
                        <a:rPr lang="en-US" sz="1700" dirty="0"/>
                        <a:t>Learning,</a:t>
                      </a:r>
                      <a:r>
                        <a:rPr lang="en-US" sz="1700" baseline="0" dirty="0"/>
                        <a:t> </a:t>
                      </a:r>
                      <a:r>
                        <a:rPr lang="en-US" sz="1700" dirty="0"/>
                        <a:t>Microsoft R Server overview,</a:t>
                      </a:r>
                      <a:r>
                        <a:rPr lang="en-US" sz="1700" baseline="0" dirty="0"/>
                        <a:t> </a:t>
                      </a:r>
                      <a:r>
                        <a:rPr lang="en-US" sz="1700" dirty="0"/>
                        <a:t>Azure Data</a:t>
                      </a:r>
                      <a:r>
                        <a:rPr lang="en-US" sz="1700" baseline="0" dirty="0"/>
                        <a:t> Factory</a:t>
                      </a:r>
                      <a:endParaRPr lang="en-US" sz="1700" dirty="0"/>
                    </a:p>
                  </a:txBody>
                  <a:tcPr/>
                </a:tc>
                <a:extLst>
                  <a:ext uri="{0D108BD9-81ED-4DB2-BD59-A6C34878D82A}">
                    <a16:rowId xmlns:a16="http://schemas.microsoft.com/office/drawing/2014/main" val="518094913"/>
                  </a:ext>
                </a:extLst>
              </a:tr>
              <a:tr h="868680">
                <a:tc>
                  <a:txBody>
                    <a:bodyPr/>
                    <a:lstStyle/>
                    <a:p>
                      <a:r>
                        <a:rPr lang="en-US" sz="1700" dirty="0"/>
                        <a:t>Business Validation and Model Evaluation</a:t>
                      </a:r>
                    </a:p>
                  </a:txBody>
                  <a:tcPr/>
                </a:tc>
                <a:tc>
                  <a:txBody>
                    <a:bodyPr/>
                    <a:lstStyle/>
                    <a:p>
                      <a:r>
                        <a:rPr lang="en-US" sz="1700" dirty="0"/>
                        <a:t>Business validation of report and results,</a:t>
                      </a:r>
                      <a:r>
                        <a:rPr lang="en-US" sz="1700" baseline="0" dirty="0"/>
                        <a:t> </a:t>
                      </a:r>
                      <a:r>
                        <a:rPr lang="en-US" sz="1700" dirty="0"/>
                        <a:t>Model testing and cross-validation</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700" dirty="0"/>
                        <a:t>Azure Machine</a:t>
                      </a:r>
                      <a:r>
                        <a:rPr lang="en-US" sz="1700" baseline="0" dirty="0"/>
                        <a:t> </a:t>
                      </a:r>
                      <a:r>
                        <a:rPr lang="en-US" sz="1700" dirty="0"/>
                        <a:t>Learning,</a:t>
                      </a:r>
                      <a:r>
                        <a:rPr lang="en-US" sz="1700" baseline="0" dirty="0"/>
                        <a:t> </a:t>
                      </a:r>
                      <a:r>
                        <a:rPr lang="en-US" sz="1700" dirty="0"/>
                        <a:t>Microsoft R Server overview,</a:t>
                      </a:r>
                      <a:r>
                        <a:rPr lang="en-US" sz="1700" baseline="0" dirty="0"/>
                        <a:t> </a:t>
                      </a:r>
                      <a:r>
                        <a:rPr lang="en-US" sz="1700" dirty="0"/>
                        <a:t>Azure Data</a:t>
                      </a:r>
                      <a:r>
                        <a:rPr lang="en-US" sz="1700" baseline="0" dirty="0"/>
                        <a:t> Factory</a:t>
                      </a:r>
                      <a:r>
                        <a:rPr lang="en-US" sz="1700" dirty="0"/>
                        <a:t>,</a:t>
                      </a:r>
                      <a:r>
                        <a:rPr lang="en-US" sz="1700" baseline="0" dirty="0"/>
                        <a:t> </a:t>
                      </a:r>
                      <a:r>
                        <a:rPr lang="en-US" sz="1700" dirty="0"/>
                        <a:t>Business Validation,</a:t>
                      </a:r>
                      <a:r>
                        <a:rPr lang="en-US" sz="1700" baseline="0" dirty="0"/>
                        <a:t> </a:t>
                      </a:r>
                      <a:r>
                        <a:rPr lang="en-US" sz="1700" dirty="0"/>
                        <a:t>SQL DB, Azure Storage</a:t>
                      </a:r>
                    </a:p>
                  </a:txBody>
                  <a:tcPr/>
                </a:tc>
                <a:extLst>
                  <a:ext uri="{0D108BD9-81ED-4DB2-BD59-A6C34878D82A}">
                    <a16:rowId xmlns:a16="http://schemas.microsoft.com/office/drawing/2014/main" val="3905829341"/>
                  </a:ext>
                </a:extLst>
              </a:tr>
              <a:tr h="1127760">
                <a:tc>
                  <a:txBody>
                    <a:bodyPr/>
                    <a:lstStyle/>
                    <a:p>
                      <a:r>
                        <a:rPr lang="en-US" sz="1700" dirty="0"/>
                        <a:t>Deploying and </a:t>
                      </a:r>
                      <a:r>
                        <a:rPr lang="en-US" sz="1700" dirty="0">
                          <a:solidFill>
                            <a:srgbClr val="0070C0"/>
                          </a:solidFill>
                        </a:rPr>
                        <a:t>Accessing the Solution</a:t>
                      </a:r>
                    </a:p>
                  </a:txBody>
                  <a:tcPr/>
                </a:tc>
                <a:tc>
                  <a:txBody>
                    <a:bodyPr/>
                    <a:lstStyle/>
                    <a:p>
                      <a:r>
                        <a:rPr lang="en-US" sz="1700" dirty="0">
                          <a:solidFill>
                            <a:srgbClr val="0070C0"/>
                          </a:solidFill>
                        </a:rPr>
                        <a:t>Deploying the solution using Data Destinations</a:t>
                      </a:r>
                      <a:r>
                        <a:rPr lang="en-US" sz="1700" dirty="0"/>
                        <a:t>,</a:t>
                      </a:r>
                      <a:r>
                        <a:rPr lang="en-US" sz="1700" baseline="0" dirty="0"/>
                        <a:t> </a:t>
                      </a:r>
                      <a:r>
                        <a:rPr lang="en-US" sz="1700" dirty="0"/>
                        <a:t> Deploying the solution using API's</a:t>
                      </a:r>
                      <a:r>
                        <a:rPr lang="en-US" sz="1700" dirty="0">
                          <a:solidFill>
                            <a:srgbClr val="0070C0"/>
                          </a:solidFill>
                        </a:rPr>
                        <a:t>,</a:t>
                      </a:r>
                      <a:r>
                        <a:rPr lang="en-US" sz="1700" baseline="0" dirty="0">
                          <a:solidFill>
                            <a:srgbClr val="0070C0"/>
                          </a:solidFill>
                        </a:rPr>
                        <a:t> </a:t>
                      </a:r>
                      <a:r>
                        <a:rPr lang="en-US" sz="1700" dirty="0">
                          <a:solidFill>
                            <a:srgbClr val="0070C0"/>
                          </a:solidFill>
                        </a:rPr>
                        <a:t>Deploying the Solution using Queries and Reports</a:t>
                      </a:r>
                    </a:p>
                  </a:txBody>
                  <a:tcPr/>
                </a:tc>
                <a:tc>
                  <a:txBody>
                    <a:bodyPr/>
                    <a:lstStyle/>
                    <a:p>
                      <a:r>
                        <a:rPr lang="en-US" sz="1700" dirty="0">
                          <a:solidFill>
                            <a:srgbClr val="0070C0"/>
                          </a:solidFill>
                        </a:rPr>
                        <a:t>Azure Data Storage</a:t>
                      </a:r>
                      <a:r>
                        <a:rPr lang="en-US" sz="1700" dirty="0"/>
                        <a:t>, SQL DB,</a:t>
                      </a:r>
                      <a:r>
                        <a:rPr lang="en-US" sz="1700" baseline="0" dirty="0"/>
                        <a:t> </a:t>
                      </a:r>
                      <a:r>
                        <a:rPr lang="en-US" sz="1700" dirty="0"/>
                        <a:t>Azure Machine Learning API, Cognitive Services API,</a:t>
                      </a:r>
                      <a:r>
                        <a:rPr lang="en-US" sz="1700" baseline="0" dirty="0"/>
                        <a:t> </a:t>
                      </a:r>
                      <a:r>
                        <a:rPr lang="en-US" sz="1700" dirty="0">
                          <a:solidFill>
                            <a:srgbClr val="0070C0"/>
                          </a:solidFill>
                        </a:rPr>
                        <a:t>HIVE</a:t>
                      </a:r>
                      <a:r>
                        <a:rPr lang="en-US" sz="1700" dirty="0"/>
                        <a:t>,</a:t>
                      </a:r>
                      <a:r>
                        <a:rPr lang="en-US" sz="1700" baseline="0" dirty="0"/>
                        <a:t> </a:t>
                      </a:r>
                      <a:r>
                        <a:rPr lang="en-US" sz="1700" dirty="0">
                          <a:solidFill>
                            <a:srgbClr val="0070C0"/>
                          </a:solidFill>
                        </a:rPr>
                        <a:t>Power BI</a:t>
                      </a:r>
                    </a:p>
                  </a:txBody>
                  <a:tcPr/>
                </a:tc>
                <a:extLst>
                  <a:ext uri="{0D108BD9-81ED-4DB2-BD59-A6C34878D82A}">
                    <a16:rowId xmlns:a16="http://schemas.microsoft.com/office/drawing/2014/main" val="3109736594"/>
                  </a:ext>
                </a:extLst>
              </a:tr>
              <a:tr h="609600">
                <a:tc>
                  <a:txBody>
                    <a:bodyPr/>
                    <a:lstStyle/>
                    <a:p>
                      <a:r>
                        <a:rPr lang="en-US" sz="1700" dirty="0"/>
                        <a:t>Workshop recap</a:t>
                      </a:r>
                    </a:p>
                  </a:txBody>
                  <a:tcPr/>
                </a:tc>
                <a:tc>
                  <a:txBody>
                    <a:bodyPr/>
                    <a:lstStyle/>
                    <a:p>
                      <a:r>
                        <a:rPr lang="en-US" sz="1700" dirty="0"/>
                        <a:t>Mapping requirements to solution elements, What to use When</a:t>
                      </a:r>
                    </a:p>
                  </a:txBody>
                  <a:tcPr/>
                </a:tc>
                <a:tc>
                  <a:txBody>
                    <a:bodyPr/>
                    <a:lstStyle/>
                    <a:p>
                      <a:r>
                        <a:rPr lang="en-US" sz="1700" dirty="0"/>
                        <a:t>Understand when to use each component within CIS</a:t>
                      </a:r>
                    </a:p>
                  </a:txBody>
                  <a:tcPr/>
                </a:tc>
                <a:extLst>
                  <a:ext uri="{0D108BD9-81ED-4DB2-BD59-A6C34878D82A}">
                    <a16:rowId xmlns:a16="http://schemas.microsoft.com/office/drawing/2014/main" val="744096622"/>
                  </a:ext>
                </a:extLst>
              </a:tr>
            </a:tbl>
          </a:graphicData>
        </a:graphic>
      </p:graphicFrame>
    </p:spTree>
    <p:extLst>
      <p:ext uri="{BB962C8B-B14F-4D97-AF65-F5344CB8AC3E}">
        <p14:creationId xmlns:p14="http://schemas.microsoft.com/office/powerpoint/2010/main" val="267724103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136764" y="2480398"/>
            <a:ext cx="7514284" cy="3031599"/>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00B050"/>
                </a:solidFill>
                <a:latin typeface="Segoe UI Light"/>
              </a:rPr>
              <a:t>Understand the CIS Process</a:t>
            </a:r>
          </a:p>
          <a:p>
            <a:pPr marL="514350" indent="-514350">
              <a:lnSpc>
                <a:spcPct val="100000"/>
              </a:lnSpc>
              <a:spcBef>
                <a:spcPts val="1000"/>
              </a:spcBef>
              <a:buAutoNum type="arabicPeriod"/>
            </a:pPr>
            <a:r>
              <a:rPr lang="en-US" sz="3200" dirty="0">
                <a:solidFill>
                  <a:srgbClr val="00B050"/>
                </a:solidFill>
                <a:latin typeface="Segoe UI Light"/>
              </a:rPr>
              <a:t>Understand the CIS Platform</a:t>
            </a:r>
          </a:p>
          <a:p>
            <a:pPr marL="514350" indent="-514350">
              <a:lnSpc>
                <a:spcPct val="100000"/>
              </a:lnSpc>
              <a:spcBef>
                <a:spcPts val="1000"/>
              </a:spcBef>
              <a:buAutoNum type="arabicPeriod"/>
            </a:pPr>
            <a:r>
              <a:rPr lang="en-US" sz="3200" dirty="0">
                <a:solidFill>
                  <a:srgbClr val="00B050"/>
                </a:solidFill>
                <a:latin typeface="Segoe UI Light"/>
              </a:rPr>
              <a:t>Set up and Configure your Development Environments</a:t>
            </a:r>
          </a:p>
          <a:p>
            <a:pPr marL="514350" indent="-514350">
              <a:lnSpc>
                <a:spcPct val="100000"/>
              </a:lnSpc>
              <a:spcBef>
                <a:spcPts val="1000"/>
              </a:spcBef>
              <a:buAutoNum type="arabicPeriod"/>
            </a:pPr>
            <a:endParaRPr lang="en-US" sz="3200" dirty="0">
              <a:solidFill>
                <a:srgbClr val="00B050"/>
              </a:solidFill>
              <a:latin typeface="Segoe UI Light"/>
            </a:endParaRPr>
          </a:p>
        </p:txBody>
      </p:sp>
      <p:sp>
        <p:nvSpPr>
          <p:cNvPr id="7" name="Title 1"/>
          <p:cNvSpPr txBox="1">
            <a:spLocks/>
          </p:cNvSpPr>
          <p:nvPr/>
        </p:nvSpPr>
        <p:spPr>
          <a:xfrm>
            <a:off x="0" y="0"/>
            <a:ext cx="7787812" cy="1583267"/>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2400" b="0" kern="1200" cap="none" spc="-102" baseline="0">
                <a:ln w="3175">
                  <a:noFill/>
                </a:ln>
                <a:gradFill>
                  <a:gsLst>
                    <a:gs pos="7080">
                      <a:schemeClr val="tx1"/>
                    </a:gs>
                    <a:gs pos="26000">
                      <a:schemeClr val="tx1"/>
                    </a:gs>
                  </a:gsLst>
                  <a:lin ang="5400000" scaled="0"/>
                </a:gradFill>
                <a:effectLst/>
                <a:latin typeface="+mj-lt"/>
                <a:ea typeface="+mn-ea"/>
                <a:cs typeface="Segoe UI" pitchFamily="34" charset="0"/>
              </a:defRPr>
            </a:lvl1pPr>
          </a:lstStyle>
          <a:p>
            <a:r>
              <a:rPr lang="en-US" sz="5400" dirty="0">
                <a:solidFill>
                  <a:srgbClr val="005AA1"/>
                </a:solidFill>
              </a:rPr>
              <a:t>Section</a:t>
            </a:r>
            <a:r>
              <a:rPr sz="5400" dirty="0">
                <a:solidFill>
                  <a:srgbClr val="005AA1"/>
                </a:solidFill>
              </a:rPr>
              <a:t> 1 Learning Objectives</a:t>
            </a:r>
            <a:endParaRPr sz="4800" dirty="0">
              <a:solidFill>
                <a:srgbClr val="005AA1"/>
              </a:solidFill>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53655489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274639" y="295274"/>
            <a:ext cx="11889564" cy="1623837"/>
          </a:xfrm>
        </p:spPr>
        <p:txBody>
          <a:bodyPr/>
          <a:lstStyle/>
          <a:p>
            <a:r>
              <a:rPr lang="en-US" dirty="0"/>
              <a:t>Module 1: </a:t>
            </a:r>
            <a:br>
              <a:rPr lang="en-US" dirty="0"/>
            </a:br>
            <a:r>
              <a:rPr lang="en-US" sz="4400" dirty="0"/>
              <a:t>Understanding Cortana Intelligence</a:t>
            </a:r>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lstStyle/>
          <a:p>
            <a:r>
              <a:rPr lang="en-US" sz="5400" dirty="0"/>
              <a:t>Cortana Intelligence in a Sentence:</a:t>
            </a:r>
          </a:p>
        </p:txBody>
      </p:sp>
      <p:sp>
        <p:nvSpPr>
          <p:cNvPr id="3" name="Rectangle 2"/>
          <p:cNvSpPr/>
          <p:nvPr/>
        </p:nvSpPr>
        <p:spPr>
          <a:xfrm>
            <a:off x="1354667" y="2258774"/>
            <a:ext cx="9919688" cy="2308324"/>
          </a:xfrm>
          <a:prstGeom prst="rect">
            <a:avLst/>
          </a:prstGeom>
        </p:spPr>
        <p:txBody>
          <a:bodyPr wrap="square">
            <a:spAutoFit/>
          </a:bodyPr>
          <a:lstStyle/>
          <a:p>
            <a:r>
              <a:rPr lang="en-US" sz="4800" dirty="0">
                <a:solidFill>
                  <a:srgbClr val="002864"/>
                </a:solidFill>
                <a:cs typeface="Times New Roman" panose="02020603050405020304" pitchFamily="18" charset="0"/>
              </a:rPr>
              <a:t>Cortana Intelligence is a </a:t>
            </a:r>
            <a:r>
              <a:rPr lang="en-US" sz="4800" dirty="0">
                <a:solidFill>
                  <a:srgbClr val="00B050"/>
                </a:solidFill>
                <a:cs typeface="Times New Roman" panose="02020603050405020304" pitchFamily="18" charset="0"/>
              </a:rPr>
              <a:t>Platform</a:t>
            </a:r>
            <a:r>
              <a:rPr lang="en-US" sz="4800" dirty="0">
                <a:solidFill>
                  <a:srgbClr val="002864"/>
                </a:solidFill>
                <a:cs typeface="Times New Roman" panose="02020603050405020304" pitchFamily="18" charset="0"/>
              </a:rPr>
              <a:t> and a </a:t>
            </a:r>
            <a:r>
              <a:rPr lang="en-US" sz="4800" dirty="0">
                <a:solidFill>
                  <a:srgbClr val="00B050"/>
                </a:solidFill>
                <a:cs typeface="Times New Roman" panose="02020603050405020304" pitchFamily="18" charset="0"/>
              </a:rPr>
              <a:t>Process</a:t>
            </a:r>
            <a:r>
              <a:rPr lang="en-US" sz="4800" dirty="0">
                <a:solidFill>
                  <a:srgbClr val="002864"/>
                </a:solidFill>
                <a:cs typeface="Times New Roman" panose="02020603050405020304" pitchFamily="18" charset="0"/>
              </a:rPr>
              <a:t> to perform advanced analytics from start to finish</a:t>
            </a:r>
            <a:endParaRPr lang="en-US" sz="4800" dirty="0">
              <a:solidFill>
                <a:srgbClr val="00B050"/>
              </a:solidFill>
            </a:endParaRPr>
          </a:p>
        </p:txBody>
      </p:sp>
    </p:spTree>
    <p:extLst>
      <p:ext uri="{BB962C8B-B14F-4D97-AF65-F5344CB8AC3E}">
        <p14:creationId xmlns:p14="http://schemas.microsoft.com/office/powerpoint/2010/main" val="28304329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3899510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1" y="101465"/>
            <a:ext cx="3533963" cy="206813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00B050"/>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3900860" y="218011"/>
          <a:ext cx="8029573" cy="65403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838787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2.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3.xml><?xml version="1.0" encoding="utf-8"?>
<a:theme xmlns:a="http://schemas.openxmlformats.org/drawingml/2006/main" name="2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SQLintersec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bwMode="auto">
        <a:gradFill rotWithShape="1">
          <a:gsLst>
            <a:gs pos="0">
              <a:srgbClr val="A4D289"/>
            </a:gs>
            <a:gs pos="100000">
              <a:schemeClr val="bg1"/>
            </a:gs>
          </a:gsLst>
          <a:lin ang="5400000" scaled="1"/>
        </a:gradFill>
        <a:ln w="9525" algn="ctr">
          <a:solidFill>
            <a:schemeClr val="tx1"/>
          </a:solidFill>
          <a:miter lim="800000"/>
          <a:headEnd/>
          <a:tailEnd/>
        </a:ln>
        <a:effectLst>
          <a:outerShdw blurRad="50800" dist="38100" dir="2700000" algn="tl" rotWithShape="0">
            <a:prstClr val="black">
              <a:alpha val="40000"/>
            </a:prstClr>
          </a:outerShdw>
        </a:effectLst>
      </a:spPr>
      <a:bodyPr wrap="none" anchor="ctr"/>
      <a:lstStyle>
        <a:defPPr>
          <a:defRPr sz="2000" dirty="0">
            <a:latin typeface="Tekton Pro" pitchFamily="34" charset="0"/>
          </a:defRPr>
        </a:defPPr>
      </a:lstStyle>
    </a:spDef>
    <a:lnDef>
      <a:spPr bwMode="auto">
        <a:xfrm>
          <a:off x="0" y="0"/>
          <a:ext cx="1" cy="1"/>
        </a:xfrm>
        <a:custGeom>
          <a:avLst/>
          <a:gdLst/>
          <a:ahLst/>
          <a:cxnLst/>
          <a:rect l="0" t="0" r="0" b="0"/>
          <a:pathLst/>
        </a:custGeom>
        <a:gradFill rotWithShape="1">
          <a:gsLst>
            <a:gs pos="0">
              <a:srgbClr val="A4D289"/>
            </a:gs>
            <a:gs pos="100000">
              <a:schemeClr val="bg1"/>
            </a:gs>
          </a:gsLst>
          <a:lin ang="5400000" scaled="1"/>
        </a:gradFill>
        <a:ln w="9525" cap="flat" cmpd="sng" algn="ctr">
          <a:solidFill>
            <a:schemeClr val="tx1"/>
          </a:solidFill>
          <a:prstDash val="solid"/>
          <a:round/>
          <a:headEnd type="none" w="med" len="med"/>
          <a:tailEnd type="none" w="med" len="med"/>
        </a:ln>
        <a:effectLst/>
      </a:spPr>
      <a:bodyPr vert="horz" wrap="none" lIns="91440" tIns="45720" rIns="91440" bIns="45720" anchor="ctr" compatLnSpc="1"/>
      <a:lstStyle>
        <a:defPPr marL="0" marR="0" indent="0" algn="ctr" defTabSz="914400" rtl="0" eaLnBrk="0" fontAlgn="base" latinLnBrk="0" hangingPunct="0">
          <a:lnSpc>
            <a:spcPct val="100000"/>
          </a:lnSpc>
          <a:spcBef>
            <a:spcPct val="0"/>
          </a:spcBef>
          <a:spcAft>
            <a:spcPct val="0"/>
          </a:spcAft>
          <a:buNone/>
          <a:tabLst/>
          <a:defRPr kumimoji="0" lang="en-US" sz="1600" b="1" i="0" u="none" strike="noStrike" baseline="0">
            <a:solidFill>
              <a:schemeClr val="tx1">
                <a:alpha val="100000"/>
              </a:schemeClr>
            </a:solidFill>
            <a:effectLst/>
            <a:latin typeface="Arial"/>
          </a:defRPr>
        </a:defPPr>
      </a:lstStyle>
    </a:lnDef>
    <a:txDef>
      <a:spPr bwMode="auto">
        <a:noFill/>
        <a:ln w="9525">
          <a:noFill/>
          <a:miter lim="800000"/>
          <a:headEnd/>
          <a:tailEnd/>
        </a:ln>
      </a:spPr>
      <a:bodyPr wrap="none">
        <a:spAutoFit/>
      </a:bodyPr>
      <a:lstStyle>
        <a:defPPr>
          <a:defRPr sz="1800" dirty="0">
            <a:solidFill>
              <a:srgbClr val="002060"/>
            </a:solidFill>
            <a:latin typeface="Tekton Pro" pitchFamily="34" charset="0"/>
          </a:defRPr>
        </a:defPPr>
      </a:lstStyle>
    </a:txDef>
  </a:objectDefaults>
  <a:extraClrSchemeLst>
    <a:extraClrScheme>
      <a:clrScheme name="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D79205F35F1AF40BCD07C4F58D4AC80" ma:contentTypeVersion="6" ma:contentTypeDescription="Create a new document." ma:contentTypeScope="" ma:versionID="928b465a6c3029e92fc4756b1ec87666">
  <xsd:schema xmlns:xsd="http://www.w3.org/2001/XMLSchema" xmlns:xs="http://www.w3.org/2001/XMLSchema" xmlns:p="http://schemas.microsoft.com/office/2006/metadata/properties" xmlns:ns1="http://schemas.microsoft.com/sharepoint/v3" xmlns:ns2="9bc6b55d-a734-43bd-8eab-fb065c703cf5" targetNamespace="http://schemas.microsoft.com/office/2006/metadata/properties" ma:root="true" ma:fieldsID="0d30a3c16de9f4b741f5fd3773089e2c" ns1:_="" ns2:_="">
    <xsd:import namespace="http://schemas.microsoft.com/sharepoint/v3"/>
    <xsd:import namespace="9bc6b55d-a734-43bd-8eab-fb065c703cf5"/>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c6b55d-a734-43bd-8eab-fb065c703cf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C6ECEF-7D9C-40E2-92F1-09EC6F7FB858}">
  <ds:schemaRef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schemas.microsoft.com/sharepoint/v3"/>
    <ds:schemaRef ds:uri="http://purl.org/dc/terms/"/>
    <ds:schemaRef ds:uri="http://schemas.openxmlformats.org/package/2006/metadata/core-properties"/>
    <ds:schemaRef ds:uri="9bc6b55d-a734-43bd-8eab-fb065c703cf5"/>
    <ds:schemaRef ds:uri="http://www.w3.org/XML/1998/namespace"/>
    <ds:schemaRef ds:uri="http://purl.org/dc/dcmitype/"/>
  </ds:schemaRefs>
</ds:datastoreItem>
</file>

<file path=customXml/itemProps2.xml><?xml version="1.0" encoding="utf-8"?>
<ds:datastoreItem xmlns:ds="http://schemas.openxmlformats.org/officeDocument/2006/customXml" ds:itemID="{CF8E1E9A-3A89-43AB-8845-F69C860997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bc6b55d-a734-43bd-8eab-fb065c703c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866B0D7-A473-4A5C-826C-6F37BADBFCB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Cortana%20Analytics_v1</Template>
  <TotalTime>0</TotalTime>
  <Words>2530</Words>
  <Application>Microsoft Office PowerPoint</Application>
  <PresentationFormat>Custom</PresentationFormat>
  <Paragraphs>396</Paragraphs>
  <Slides>32</Slides>
  <Notes>32</Notes>
  <HiddenSlides>0</HiddenSlides>
  <MMClips>0</MMClips>
  <ScaleCrop>false</ScaleCrop>
  <HeadingPairs>
    <vt:vector size="8" baseType="variant">
      <vt:variant>
        <vt:lpstr>Fonts Used</vt:lpstr>
      </vt:variant>
      <vt:variant>
        <vt:i4>12</vt:i4>
      </vt:variant>
      <vt:variant>
        <vt:lpstr>Theme</vt:lpstr>
      </vt:variant>
      <vt:variant>
        <vt:i4>5</vt:i4>
      </vt:variant>
      <vt:variant>
        <vt:lpstr>Embedded OLE Servers</vt:lpstr>
      </vt:variant>
      <vt:variant>
        <vt:i4>1</vt:i4>
      </vt:variant>
      <vt:variant>
        <vt:lpstr>Slide Titles</vt:lpstr>
      </vt:variant>
      <vt:variant>
        <vt:i4>32</vt:i4>
      </vt:variant>
    </vt:vector>
  </HeadingPairs>
  <TitlesOfParts>
    <vt:vector size="50" baseType="lpstr">
      <vt:lpstr>SimSun</vt:lpstr>
      <vt:lpstr>Arial</vt:lpstr>
      <vt:lpstr>Calibri</vt:lpstr>
      <vt:lpstr>Calibri Light</vt:lpstr>
      <vt:lpstr>Cambria</vt:lpstr>
      <vt:lpstr>Courier New</vt:lpstr>
      <vt:lpstr>Myriad Pro</vt:lpstr>
      <vt:lpstr>Segoe UI</vt:lpstr>
      <vt:lpstr>Segoe UI Light</vt:lpstr>
      <vt:lpstr>Times New Roman</vt:lpstr>
      <vt:lpstr>Verdana</vt:lpstr>
      <vt:lpstr>Wingdings</vt:lpstr>
      <vt:lpstr>1_WHITE TEMPLATE</vt:lpstr>
      <vt:lpstr>FY15 Enterprise identity theme</vt:lpstr>
      <vt:lpstr>2_WHITE TEMPLATE</vt:lpstr>
      <vt:lpstr>Office Theme</vt:lpstr>
      <vt:lpstr>1_SQLintersection</vt:lpstr>
      <vt:lpstr>think-cell Slide</vt:lpstr>
      <vt:lpstr>Welcome!</vt:lpstr>
      <vt:lpstr>PowerPoint Presentation</vt:lpstr>
      <vt:lpstr>Introduction</vt:lpstr>
      <vt:lpstr>PowerPoint Presentation</vt:lpstr>
      <vt:lpstr>PowerPoint Presentation</vt:lpstr>
      <vt:lpstr>Module 1:  Understanding Cortana Intelligence</vt:lpstr>
      <vt:lpstr>Cortana Intelligence in a Sentence:</vt:lpstr>
      <vt:lpstr>The Data Science Process and Platform</vt:lpstr>
      <vt:lpstr>The Team Data Science Process </vt:lpstr>
      <vt:lpstr>The Cortana Intelligence Platform</vt:lpstr>
      <vt:lpstr>Module 2:  The Cortana Intelligence Suite</vt:lpstr>
      <vt:lpstr>Microsoft Azure</vt:lpstr>
      <vt:lpstr>Lab:</vt:lpstr>
      <vt:lpstr>Azure Data Catalog</vt:lpstr>
      <vt:lpstr>Azure Data Factory</vt:lpstr>
      <vt:lpstr>Event Hubs</vt:lpstr>
      <vt:lpstr>Data Lake</vt:lpstr>
      <vt:lpstr>DocumentDB</vt:lpstr>
      <vt:lpstr>SQL Database</vt:lpstr>
      <vt:lpstr>SQL Data Warehouse</vt:lpstr>
      <vt:lpstr>Lab:</vt:lpstr>
      <vt:lpstr>Azure ML</vt:lpstr>
      <vt:lpstr>Microsoft R Server (MRS)</vt:lpstr>
      <vt:lpstr>HDInsight</vt:lpstr>
      <vt:lpstr>Stream Analytics</vt:lpstr>
      <vt:lpstr>Power BI</vt:lpstr>
      <vt:lpstr>Cortana and Cognitive Services, Bot Framework</vt:lpstr>
      <vt:lpstr>The Cortana Intelligence Platform</vt:lpstr>
      <vt:lpstr>Module 3:  Setting up Your Development Environment</vt:lpstr>
      <vt:lpstr>Primary Development Tools:</vt:lpstr>
      <vt:lpstr>Lab:</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2016-06-28T17:39:00Z</dcterms:created>
  <dcterms:modified xsi:type="dcterms:W3CDTF">2017-02-14T13:02:08Z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0x0101009D79205F35F1AF40BCD07C4F58D4AC80</vt:lpwstr>
  </property>
</Properties>
</file>

<file path=docProps/thumbnail.jpeg>
</file>